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9.jpg" ContentType="image/jpeg"/>
  <Override PartName="/ppt/notesSlides/notesSlide9.xml" ContentType="application/vnd.openxmlformats-officedocument.presentationml.notesSlide+xml"/>
  <Override PartName="/ppt/media/image22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9.jpg" ContentType="image/jpeg"/>
  <Override PartName="/ppt/media/image41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86.jp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07" r:id="rId2"/>
    <p:sldId id="2369" r:id="rId3"/>
    <p:sldId id="2420" r:id="rId4"/>
    <p:sldId id="262" r:id="rId5"/>
    <p:sldId id="261" r:id="rId6"/>
    <p:sldId id="2375" r:id="rId7"/>
    <p:sldId id="2526" r:id="rId8"/>
    <p:sldId id="2602" r:id="rId9"/>
    <p:sldId id="2603" r:id="rId10"/>
    <p:sldId id="764" r:id="rId11"/>
    <p:sldId id="2372" r:id="rId12"/>
    <p:sldId id="685" r:id="rId13"/>
    <p:sldId id="2528" r:id="rId14"/>
    <p:sldId id="257" r:id="rId15"/>
    <p:sldId id="280" r:id="rId16"/>
    <p:sldId id="260" r:id="rId17"/>
    <p:sldId id="2513" r:id="rId18"/>
    <p:sldId id="2563" r:id="rId19"/>
    <p:sldId id="2607" r:id="rId20"/>
    <p:sldId id="2596" r:id="rId21"/>
    <p:sldId id="2564" r:id="rId22"/>
    <p:sldId id="286" r:id="rId23"/>
    <p:sldId id="2565" r:id="rId24"/>
    <p:sldId id="2581" r:id="rId25"/>
    <p:sldId id="2566" r:id="rId26"/>
    <p:sldId id="2585" r:id="rId27"/>
    <p:sldId id="2608" r:id="rId28"/>
    <p:sldId id="2586" r:id="rId29"/>
    <p:sldId id="2593" r:id="rId30"/>
    <p:sldId id="2517" r:id="rId31"/>
    <p:sldId id="2573" r:id="rId32"/>
    <p:sldId id="2606" r:id="rId33"/>
    <p:sldId id="263" r:id="rId34"/>
    <p:sldId id="2645" r:id="rId35"/>
    <p:sldId id="264" r:id="rId36"/>
    <p:sldId id="2597" r:id="rId37"/>
    <p:sldId id="2646" r:id="rId38"/>
    <p:sldId id="2648" r:id="rId39"/>
    <p:sldId id="265" r:id="rId40"/>
    <p:sldId id="2649" r:id="rId41"/>
    <p:sldId id="266" r:id="rId42"/>
    <p:sldId id="2579" r:id="rId43"/>
    <p:sldId id="2589" r:id="rId44"/>
    <p:sldId id="268" r:id="rId45"/>
    <p:sldId id="269" r:id="rId46"/>
    <p:sldId id="2525" r:id="rId47"/>
    <p:sldId id="2599" r:id="rId48"/>
    <p:sldId id="310" r:id="rId49"/>
    <p:sldId id="2537" r:id="rId50"/>
    <p:sldId id="318" r:id="rId51"/>
    <p:sldId id="2538" r:id="rId52"/>
    <p:sldId id="2550" r:id="rId53"/>
    <p:sldId id="315" r:id="rId54"/>
    <p:sldId id="2604" r:id="rId55"/>
    <p:sldId id="2542" r:id="rId56"/>
    <p:sldId id="452" r:id="rId57"/>
    <p:sldId id="2449" r:id="rId58"/>
    <p:sldId id="2638" r:id="rId59"/>
    <p:sldId id="2640" r:id="rId60"/>
    <p:sldId id="2641" r:id="rId61"/>
    <p:sldId id="2642" r:id="rId62"/>
    <p:sldId id="292" r:id="rId63"/>
    <p:sldId id="2605" r:id="rId64"/>
    <p:sldId id="467" r:id="rId65"/>
    <p:sldId id="2544" r:id="rId66"/>
    <p:sldId id="2643" r:id="rId67"/>
    <p:sldId id="320" r:id="rId68"/>
    <p:sldId id="2600" r:id="rId69"/>
    <p:sldId id="2601" r:id="rId70"/>
    <p:sldId id="2580" r:id="rId7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87001" autoAdjust="0"/>
  </p:normalViewPr>
  <p:slideViewPr>
    <p:cSldViewPr snapToGrid="0">
      <p:cViewPr varScale="1">
        <p:scale>
          <a:sx n="109" d="100"/>
          <a:sy n="109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-7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时间序列 </a:t>
            </a:r>
            <a:r>
              <a:rPr lang="en-US" altLang="zh-CN" b="1" dirty="0"/>
              <a:t>(</a:t>
            </a:r>
            <a:r>
              <a:rPr lang="en-US" b="1" dirty="0"/>
              <a:t>Time Series)</a:t>
            </a:r>
          </a:p>
          <a:p>
            <a:r>
              <a:rPr lang="zh-CN" altLang="en-US" dirty="0"/>
              <a:t>时间序列是</a:t>
            </a:r>
            <a:r>
              <a:rPr lang="zh-CN" altLang="en-US" b="1" dirty="0"/>
              <a:t>按照时间顺序</a:t>
            </a:r>
            <a:r>
              <a:rPr lang="zh-CN" altLang="en-US" dirty="0"/>
              <a:t>索引的数据点</a:t>
            </a:r>
            <a:r>
              <a:rPr lang="zh-CN" altLang="en-US" b="1" dirty="0"/>
              <a:t>序列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最常见的情况是，时间序列是以</a:t>
            </a:r>
            <a:r>
              <a:rPr lang="zh-CN" altLang="en-US" b="1" dirty="0"/>
              <a:t>等间隔的时间点</a:t>
            </a:r>
            <a:r>
              <a:rPr lang="zh-CN" altLang="en-US" dirty="0"/>
              <a:t>连续采集的一系列数据点。因此，它是一个离散时间数据的序列。</a:t>
            </a:r>
          </a:p>
          <a:p>
            <a:r>
              <a:rPr lang="zh-CN" altLang="en-US" b="1" dirty="0"/>
              <a:t>时间序列的类型：</a:t>
            </a:r>
            <a:endParaRPr lang="zh-CN" altLang="en-US" dirty="0"/>
          </a:p>
          <a:p>
            <a:r>
              <a:rPr lang="zh-CN" altLang="en-US" b="1" dirty="0"/>
              <a:t>平稳 </a:t>
            </a:r>
            <a:r>
              <a:rPr lang="en-US" altLang="zh-CN" b="1" dirty="0"/>
              <a:t>(</a:t>
            </a:r>
            <a:r>
              <a:rPr lang="en-US" b="1" dirty="0"/>
              <a:t>Stationarity)</a:t>
            </a:r>
            <a:endParaRPr lang="en-US" dirty="0"/>
          </a:p>
          <a:p>
            <a:r>
              <a:rPr lang="zh-CN" altLang="en-US" b="1" dirty="0"/>
              <a:t>非平稳 </a:t>
            </a:r>
            <a:r>
              <a:rPr lang="en-US" altLang="zh-CN" b="1" dirty="0"/>
              <a:t>(</a:t>
            </a:r>
            <a:r>
              <a:rPr lang="en-US" b="1" dirty="0"/>
              <a:t>Non-stationary)</a:t>
            </a:r>
            <a:endParaRPr lang="en-US" dirty="0"/>
          </a:p>
          <a:p>
            <a:r>
              <a:rPr lang="zh-CN" altLang="en-US" dirty="0"/>
              <a:t>右图：商店的</a:t>
            </a:r>
            <a:r>
              <a:rPr lang="zh-CN" altLang="en-US" b="1" dirty="0"/>
              <a:t>月度销售额</a:t>
            </a:r>
            <a:r>
              <a:rPr lang="zh-CN" altLang="en-US" dirty="0"/>
              <a:t>（</a:t>
            </a:r>
            <a:r>
              <a:rPr lang="en-US" dirty="0"/>
              <a:t>Monthly sales for a shop）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0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形态学处理（</a:t>
            </a:r>
            <a:r>
              <a:rPr lang="en-US" b="1" dirty="0"/>
              <a:t>Morphological Processing）</a:t>
            </a:r>
          </a:p>
          <a:p>
            <a:r>
              <a:rPr lang="zh-CN" altLang="en-US" b="1" dirty="0"/>
              <a:t>语素（</a:t>
            </a:r>
            <a:r>
              <a:rPr lang="en-US" b="1" dirty="0"/>
              <a:t>morpheme）</a:t>
            </a:r>
            <a:r>
              <a:rPr lang="en-US" dirty="0"/>
              <a:t> </a:t>
            </a:r>
            <a:r>
              <a:rPr lang="zh-CN" altLang="en-US" dirty="0"/>
              <a:t>是</a:t>
            </a:r>
            <a:r>
              <a:rPr lang="zh-CN" altLang="en-US" b="1" dirty="0"/>
              <a:t>承载意义且不可再分</a:t>
            </a:r>
            <a:r>
              <a:rPr lang="zh-CN" altLang="en-US" dirty="0"/>
              <a:t>的</a:t>
            </a:r>
            <a:r>
              <a:rPr lang="zh-CN" altLang="en-US" b="1" dirty="0"/>
              <a:t>最小</a:t>
            </a:r>
            <a:r>
              <a:rPr lang="zh-CN" altLang="en-US" dirty="0"/>
              <a:t>词语单位。</a:t>
            </a:r>
          </a:p>
          <a:p>
            <a:r>
              <a:rPr lang="zh-CN" altLang="en-US" b="1" dirty="0"/>
              <a:t>形态学分析</a:t>
            </a:r>
            <a:r>
              <a:rPr lang="zh-CN" altLang="en-US" dirty="0"/>
              <a:t>可以把</a:t>
            </a:r>
            <a:r>
              <a:rPr lang="zh-CN" altLang="en-US" b="1" dirty="0"/>
              <a:t>相关词形</a:t>
            </a:r>
            <a:r>
              <a:rPr lang="zh-CN" altLang="en-US" dirty="0"/>
              <a:t>折叠为</a:t>
            </a:r>
            <a:r>
              <a:rPr lang="zh-CN" altLang="en-US" b="1" dirty="0"/>
              <a:t>同一表示</a:t>
            </a:r>
            <a:r>
              <a:rPr lang="zh-CN" altLang="en-US" dirty="0"/>
              <a:t>，从而缓解稀疏性问题。</a:t>
            </a:r>
          </a:p>
          <a:p>
            <a:r>
              <a:rPr lang="zh-CN" altLang="en-US" b="1" dirty="0"/>
              <a:t>语素的类型</a:t>
            </a:r>
            <a:endParaRPr lang="zh-CN" altLang="en-US" dirty="0"/>
          </a:p>
          <a:p>
            <a:r>
              <a:rPr lang="zh-CN" altLang="en-US" b="1" dirty="0"/>
              <a:t>自由语素（</a:t>
            </a:r>
            <a:r>
              <a:rPr lang="en-US" b="1" dirty="0"/>
              <a:t>Free Morpheme）</a:t>
            </a:r>
            <a:r>
              <a:rPr lang="en-US" dirty="0"/>
              <a:t>：</a:t>
            </a:r>
            <a:r>
              <a:rPr lang="zh-CN" altLang="en-US" b="1" dirty="0"/>
              <a:t>独立</a:t>
            </a:r>
            <a:r>
              <a:rPr lang="zh-CN" altLang="en-US" dirty="0"/>
              <a:t>就有意义、能单独成词的成分。</a:t>
            </a:r>
            <a:br>
              <a:rPr lang="zh-CN" altLang="en-US" dirty="0"/>
            </a:br>
            <a:r>
              <a:rPr lang="zh-CN" altLang="en-US" dirty="0"/>
              <a:t>例：</a:t>
            </a:r>
            <a:r>
              <a:rPr lang="en-US" i="1" dirty="0"/>
              <a:t>aware</a:t>
            </a:r>
            <a:r>
              <a:rPr lang="en-US" dirty="0"/>
              <a:t> </a:t>
            </a:r>
            <a:r>
              <a:rPr lang="zh-CN" altLang="en-US" dirty="0"/>
              <a:t>就是一个自由语素。</a:t>
            </a:r>
          </a:p>
          <a:p>
            <a:r>
              <a:rPr lang="zh-CN" altLang="en-US" b="1" dirty="0"/>
              <a:t>黏着语素 </a:t>
            </a:r>
            <a:r>
              <a:rPr lang="en-US" altLang="zh-CN" b="1" dirty="0"/>
              <a:t>/ </a:t>
            </a:r>
            <a:r>
              <a:rPr lang="zh-CN" altLang="en-US" b="1" dirty="0"/>
              <a:t>附着语素（</a:t>
            </a:r>
            <a:r>
              <a:rPr lang="en-US" b="1" dirty="0"/>
              <a:t>Bound Morpheme）</a:t>
            </a:r>
            <a:r>
              <a:rPr lang="en-US" dirty="0"/>
              <a:t>：</a:t>
            </a:r>
            <a:r>
              <a:rPr lang="zh-CN" altLang="en-US" b="1" dirty="0"/>
              <a:t>必须附着</a:t>
            </a:r>
            <a:r>
              <a:rPr lang="zh-CN" altLang="en-US" dirty="0"/>
              <a:t>在自由语素上才有意义。</a:t>
            </a:r>
            <a:br>
              <a:rPr lang="zh-CN" altLang="en-US" dirty="0"/>
            </a:br>
            <a:r>
              <a:rPr lang="zh-CN" altLang="en-US" dirty="0"/>
              <a:t>例：后缀 </a:t>
            </a:r>
            <a:r>
              <a:rPr lang="en-US" altLang="zh-CN" i="1" dirty="0"/>
              <a:t>-</a:t>
            </a:r>
            <a:r>
              <a:rPr lang="en-US" i="1" dirty="0"/>
              <a:t>ness</a:t>
            </a:r>
            <a:r>
              <a:rPr lang="en-US" dirty="0"/>
              <a:t> </a:t>
            </a:r>
            <a:r>
              <a:rPr lang="zh-CN" altLang="en-US" dirty="0"/>
              <a:t>是黏着语素。</a:t>
            </a:r>
          </a:p>
          <a:p>
            <a:r>
              <a:rPr lang="zh-CN" altLang="en-US" dirty="0"/>
              <a:t>词汇表只需要覆盖</a:t>
            </a:r>
            <a:r>
              <a:rPr lang="zh-CN" altLang="en-US" b="1" dirty="0"/>
              <a:t>自由语素</a:t>
            </a:r>
            <a:r>
              <a:rPr lang="zh-CN" altLang="en-US" dirty="0"/>
              <a:t>与</a:t>
            </a:r>
            <a:r>
              <a:rPr lang="zh-CN" altLang="en-US" b="1" dirty="0"/>
              <a:t>黏着语素</a:t>
            </a:r>
            <a:r>
              <a:rPr lang="zh-CN" altLang="en-US" dirty="0"/>
              <a:t>，而不必把它们所有</a:t>
            </a:r>
            <a:r>
              <a:rPr lang="zh-CN" altLang="en-US" b="1" dirty="0"/>
              <a:t>组合</a:t>
            </a:r>
            <a:r>
              <a:rPr lang="zh-CN" altLang="en-US" dirty="0"/>
              <a:t>形成的每个可能单词都列出来。</a:t>
            </a:r>
            <a:br>
              <a:rPr lang="zh-CN" altLang="en-US" dirty="0"/>
            </a:br>
            <a:r>
              <a:rPr lang="zh-CN" altLang="en-US" dirty="0"/>
              <a:t>（图例：</a:t>
            </a:r>
            <a:r>
              <a:rPr lang="en-US" i="1" dirty="0" err="1"/>
              <a:t>un</a:t>
            </a:r>
            <a:r>
              <a:rPr lang="en-US" dirty="0" err="1"/>
              <a:t>-</a:t>
            </a:r>
            <a:r>
              <a:rPr lang="en-US" i="1" dirty="0" err="1"/>
              <a:t>aware</a:t>
            </a:r>
            <a:r>
              <a:rPr lang="en-US" dirty="0" err="1"/>
              <a:t>-</a:t>
            </a:r>
            <a:r>
              <a:rPr lang="en-US" i="1" dirty="0" err="1"/>
              <a:t>ness</a:t>
            </a:r>
            <a:r>
              <a:rPr lang="en-US" dirty="0" err="1"/>
              <a:t>：</a:t>
            </a:r>
            <a:r>
              <a:rPr lang="en-US" i="1" dirty="0" err="1"/>
              <a:t>un</a:t>
            </a:r>
            <a:r>
              <a:rPr lang="en-US" i="1" dirty="0"/>
              <a:t>-</a:t>
            </a:r>
            <a:r>
              <a:rPr lang="en-US" dirty="0"/>
              <a:t> </a:t>
            </a:r>
            <a:r>
              <a:rPr lang="zh-CN" altLang="en-US" dirty="0"/>
              <a:t>为前缀，</a:t>
            </a:r>
            <a:r>
              <a:rPr lang="en-US" i="1" dirty="0"/>
              <a:t>aware</a:t>
            </a:r>
            <a:r>
              <a:rPr lang="en-US" dirty="0"/>
              <a:t> </a:t>
            </a:r>
            <a:r>
              <a:rPr lang="zh-CN" altLang="en-US" dirty="0"/>
              <a:t>为词干</a:t>
            </a:r>
            <a:r>
              <a:rPr lang="en-US" altLang="zh-CN" dirty="0"/>
              <a:t>/</a:t>
            </a:r>
            <a:r>
              <a:rPr lang="zh-CN" altLang="en-US" dirty="0"/>
              <a:t>词根，</a:t>
            </a:r>
            <a:r>
              <a:rPr lang="en-US" altLang="zh-CN" i="1" dirty="0"/>
              <a:t>-</a:t>
            </a:r>
            <a:r>
              <a:rPr lang="en-US" i="1" dirty="0"/>
              <a:t>ness</a:t>
            </a:r>
            <a:r>
              <a:rPr lang="en-US" dirty="0"/>
              <a:t> </a:t>
            </a:r>
            <a:r>
              <a:rPr lang="zh-CN" altLang="en-US" dirty="0"/>
              <a:t>为后缀。）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子词切分（</a:t>
            </a:r>
            <a:r>
              <a:rPr lang="en-US" b="1" dirty="0" err="1"/>
              <a:t>Subword</a:t>
            </a:r>
            <a:r>
              <a:rPr lang="en-US" b="1" dirty="0"/>
              <a:t> Tokenization）</a:t>
            </a:r>
          </a:p>
          <a:p>
            <a:r>
              <a:rPr lang="zh-CN" altLang="en-US" dirty="0"/>
              <a:t>将文本切分成</a:t>
            </a:r>
            <a:r>
              <a:rPr lang="zh-CN" altLang="en-US" b="1" dirty="0"/>
              <a:t>比“词”更小、比“字符”更大</a:t>
            </a:r>
            <a:r>
              <a:rPr lang="zh-CN" altLang="en-US" dirty="0"/>
              <a:t>的单位。</a:t>
            </a:r>
          </a:p>
          <a:p>
            <a:pPr lvl="1"/>
            <a:r>
              <a:rPr lang="zh-CN" altLang="en-US" b="1" dirty="0"/>
              <a:t>高频词</a:t>
            </a:r>
            <a:r>
              <a:rPr lang="zh-CN" altLang="en-US" dirty="0"/>
              <a:t>一般</a:t>
            </a:r>
            <a:r>
              <a:rPr lang="zh-CN" altLang="en-US" b="1" dirty="0"/>
              <a:t>不</a:t>
            </a:r>
            <a:r>
              <a:rPr lang="zh-CN" altLang="en-US" dirty="0"/>
              <a:t>再切成更小的子词；</a:t>
            </a:r>
          </a:p>
          <a:p>
            <a:pPr lvl="1"/>
            <a:r>
              <a:rPr lang="zh-CN" altLang="en-US" b="1" dirty="0"/>
              <a:t>低频词</a:t>
            </a:r>
            <a:r>
              <a:rPr lang="zh-CN" altLang="en-US" dirty="0"/>
              <a:t>应当拆成</a:t>
            </a:r>
            <a:r>
              <a:rPr lang="zh-CN" altLang="en-US" b="1" dirty="0"/>
              <a:t>有意义的子词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优点</a:t>
            </a:r>
            <a:endParaRPr lang="zh-CN" altLang="en-US" dirty="0"/>
          </a:p>
          <a:p>
            <a:r>
              <a:rPr lang="zh-CN" altLang="en-US" dirty="0"/>
              <a:t>抓住词语中</a:t>
            </a:r>
            <a:r>
              <a:rPr lang="zh-CN" altLang="en-US" b="1" dirty="0"/>
              <a:t>有意义的片段</a:t>
            </a:r>
            <a:r>
              <a:rPr lang="zh-CN" altLang="en-US" dirty="0"/>
              <a:t>，同时避免序列过长；</a:t>
            </a:r>
          </a:p>
          <a:p>
            <a:r>
              <a:rPr lang="zh-CN" altLang="en-US" dirty="0"/>
              <a:t>把同一词根的不同形态拆成</a:t>
            </a:r>
            <a:r>
              <a:rPr lang="zh-CN" altLang="en-US" b="1" dirty="0"/>
              <a:t>公共子词</a:t>
            </a:r>
            <a:r>
              <a:rPr lang="zh-CN" altLang="en-US" dirty="0"/>
              <a:t>，模型更易</a:t>
            </a:r>
            <a:r>
              <a:rPr lang="zh-CN" altLang="en-US" b="1" dirty="0"/>
              <a:t>泛化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能处理 </a:t>
            </a:r>
            <a:r>
              <a:rPr lang="en-US" b="1" dirty="0"/>
              <a:t>OOV</a:t>
            </a:r>
            <a:r>
              <a:rPr lang="en-US" dirty="0"/>
              <a:t>（</a:t>
            </a:r>
            <a:r>
              <a:rPr lang="zh-CN" altLang="en-US" dirty="0"/>
              <a:t>未登录词）；</a:t>
            </a:r>
          </a:p>
          <a:p>
            <a:r>
              <a:rPr lang="zh-CN" altLang="en-US" b="1" dirty="0"/>
              <a:t>词表规模</a:t>
            </a:r>
            <a:r>
              <a:rPr lang="zh-CN" altLang="en-US" dirty="0"/>
              <a:t>更易控制。</a:t>
            </a:r>
          </a:p>
          <a:p>
            <a:r>
              <a:rPr lang="zh-CN" altLang="en-US" b="1" dirty="0"/>
              <a:t>缺点</a:t>
            </a:r>
            <a:endParaRPr lang="zh-CN" altLang="en-US" dirty="0"/>
          </a:p>
          <a:p>
            <a:r>
              <a:rPr lang="zh-CN" altLang="en-US" dirty="0"/>
              <a:t>需要</a:t>
            </a:r>
            <a:r>
              <a:rPr lang="zh-CN" altLang="en-US" b="1" dirty="0"/>
              <a:t>更复杂</a:t>
            </a:r>
            <a:r>
              <a:rPr lang="zh-CN" altLang="en-US" dirty="0"/>
              <a:t>的算法。</a:t>
            </a:r>
          </a:p>
          <a:p>
            <a:r>
              <a:rPr lang="zh-CN" altLang="en-US" b="1" dirty="0"/>
              <a:t>例子</a:t>
            </a:r>
            <a:br>
              <a:rPr lang="zh-CN" altLang="en-US" dirty="0"/>
            </a:br>
            <a:r>
              <a:rPr lang="en-US" i="1" dirty="0"/>
              <a:t>Antidisestablishmentarianism</a:t>
            </a:r>
            <a:r>
              <a:rPr lang="en-US" dirty="0"/>
              <a:t> → </a:t>
            </a:r>
            <a:r>
              <a:rPr lang="en-US" i="1" dirty="0"/>
              <a:t>anti-</a:t>
            </a:r>
            <a:r>
              <a:rPr lang="en-US" dirty="0"/>
              <a:t>, </a:t>
            </a:r>
            <a:r>
              <a:rPr lang="en-US" i="1" dirty="0"/>
              <a:t>dis-</a:t>
            </a:r>
            <a:r>
              <a:rPr lang="en-US" dirty="0"/>
              <a:t>, </a:t>
            </a:r>
            <a:r>
              <a:rPr lang="en-US" i="1" dirty="0"/>
              <a:t>establish</a:t>
            </a:r>
            <a:r>
              <a:rPr lang="en-US" dirty="0"/>
              <a:t>, </a:t>
            </a:r>
            <a:r>
              <a:rPr lang="en-US" i="1" dirty="0"/>
              <a:t>-</a:t>
            </a:r>
            <a:r>
              <a:rPr lang="en-US" i="1" dirty="0" err="1"/>
              <a:t>ment</a:t>
            </a:r>
            <a:r>
              <a:rPr lang="en-US" dirty="0"/>
              <a:t>, </a:t>
            </a:r>
            <a:r>
              <a:rPr lang="en-US" i="1" dirty="0"/>
              <a:t>-</a:t>
            </a:r>
            <a:r>
              <a:rPr lang="en-US" i="1" dirty="0" err="1"/>
              <a:t>arian</a:t>
            </a:r>
            <a:r>
              <a:rPr lang="en-US" dirty="0"/>
              <a:t>, </a:t>
            </a:r>
            <a:r>
              <a:rPr lang="en-US" i="1" dirty="0"/>
              <a:t>-ism</a:t>
            </a:r>
            <a:r>
              <a:rPr lang="en-US" dirty="0"/>
              <a:t> </a:t>
            </a:r>
            <a:r>
              <a:rPr lang="zh-CN" altLang="en-US" dirty="0"/>
              <a:t>等子词。</a:t>
            </a:r>
            <a:br>
              <a:rPr lang="zh-CN" altLang="en-US" dirty="0"/>
            </a:br>
            <a:r>
              <a:rPr lang="zh-CN" altLang="en-US" dirty="0"/>
              <a:t>右侧表展示：低频长词可被映射为若干</a:t>
            </a:r>
            <a:r>
              <a:rPr lang="zh-CN" altLang="en-US" b="1" dirty="0"/>
              <a:t>常见子词</a:t>
            </a:r>
            <a:r>
              <a:rPr lang="zh-CN" altLang="en-US" dirty="0"/>
              <a:t>（如 </a:t>
            </a:r>
            <a:r>
              <a:rPr lang="en-US" i="1" dirty="0"/>
              <a:t>dis-</a:t>
            </a:r>
            <a:r>
              <a:rPr lang="en-US" dirty="0"/>
              <a:t>, </a:t>
            </a:r>
            <a:r>
              <a:rPr lang="en-US" i="1" dirty="0"/>
              <a:t>-ness</a:t>
            </a:r>
            <a:r>
              <a:rPr lang="en-US" dirty="0"/>
              <a:t>, </a:t>
            </a:r>
            <a:r>
              <a:rPr lang="en-US" i="1" dirty="0"/>
              <a:t>inter-</a:t>
            </a:r>
            <a:r>
              <a:rPr lang="en-US" dirty="0"/>
              <a:t>, </a:t>
            </a:r>
            <a:r>
              <a:rPr lang="en-US" i="1" dirty="0"/>
              <a:t>-</a:t>
            </a:r>
            <a:r>
              <a:rPr lang="en-US" i="1" dirty="0" err="1"/>
              <a:t>tion</a:t>
            </a:r>
            <a:r>
              <a:rPr lang="en-US" dirty="0"/>
              <a:t> </a:t>
            </a:r>
            <a:r>
              <a:rPr lang="zh-CN" altLang="en-US" dirty="0"/>
              <a:t>等）。</a:t>
            </a:r>
          </a:p>
          <a:p>
            <a:r>
              <a:rPr lang="zh-CN" altLang="en-US" b="1" dirty="0"/>
              <a:t>问题</a:t>
            </a:r>
            <a:r>
              <a:rPr lang="zh-CN" altLang="en-US" dirty="0"/>
              <a:t>：如何识别“</a:t>
            </a:r>
            <a:r>
              <a:rPr lang="zh-CN" altLang="en-US" b="1" dirty="0"/>
              <a:t>常见子词</a:t>
            </a:r>
            <a:r>
              <a:rPr lang="zh-CN" altLang="en-US" dirty="0"/>
              <a:t>”？</a:t>
            </a:r>
            <a:br>
              <a:rPr lang="zh-CN" altLang="en-US" dirty="0"/>
            </a:br>
            <a:r>
              <a:rPr lang="zh-CN" altLang="en-US" b="1" dirty="0"/>
              <a:t>常用贪心方法</a:t>
            </a:r>
            <a:r>
              <a:rPr lang="zh-CN" altLang="en-US" dirty="0"/>
              <a:t>：</a:t>
            </a:r>
            <a:r>
              <a:rPr lang="en-US" b="1" dirty="0" err="1"/>
              <a:t>BPE（Byte</a:t>
            </a:r>
            <a:r>
              <a:rPr lang="en-US" b="1" dirty="0"/>
              <a:t> Pair Encoding）</a:t>
            </a:r>
            <a:r>
              <a:rPr lang="en-US" dirty="0"/>
              <a:t>、</a:t>
            </a:r>
            <a:r>
              <a:rPr lang="en-US" b="1" dirty="0" err="1"/>
              <a:t>WordPiece</a:t>
            </a:r>
            <a:r>
              <a:rPr lang="en-US" dirty="0"/>
              <a:t> </a:t>
            </a:r>
            <a:r>
              <a:rPr lang="zh-CN" altLang="en-US" dirty="0"/>
              <a:t>等。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8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字节对编码（</a:t>
            </a:r>
            <a:r>
              <a:rPr lang="en-US" b="1" dirty="0"/>
              <a:t>BPE）</a:t>
            </a:r>
          </a:p>
          <a:p>
            <a:r>
              <a:rPr lang="en-US" b="1" dirty="0"/>
              <a:t>BPE</a:t>
            </a:r>
            <a:r>
              <a:rPr lang="en-US" dirty="0"/>
              <a:t> </a:t>
            </a:r>
            <a:r>
              <a:rPr lang="zh-CN" altLang="en-US" dirty="0"/>
              <a:t>根据训练数据中的</a:t>
            </a:r>
            <a:r>
              <a:rPr lang="zh-CN" altLang="en-US" b="1" dirty="0"/>
              <a:t>频次统计</a:t>
            </a:r>
            <a:r>
              <a:rPr lang="zh-CN" altLang="en-US" dirty="0"/>
              <a:t>，寻找</a:t>
            </a:r>
            <a:r>
              <a:rPr lang="zh-CN" altLang="en-US" b="1" dirty="0"/>
              <a:t>常见的词</a:t>
            </a:r>
            <a:r>
              <a:rPr lang="en-US" altLang="zh-CN" b="1" dirty="0"/>
              <a:t>/</a:t>
            </a:r>
            <a:r>
              <a:rPr lang="zh-CN" altLang="en-US" b="1" dirty="0"/>
              <a:t>子词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通过</a:t>
            </a:r>
            <a:r>
              <a:rPr lang="zh-CN" altLang="en-US" b="1" dirty="0"/>
              <a:t>合并最常出现的相邻子词对</a:t>
            </a:r>
            <a:r>
              <a:rPr lang="zh-CN" altLang="en-US" dirty="0"/>
              <a:t>来引入新的子词。</a:t>
            </a:r>
          </a:p>
          <a:p>
            <a:r>
              <a:rPr lang="zh-CN" altLang="en-US" b="1" dirty="0"/>
              <a:t>作用</a:t>
            </a:r>
            <a:endParaRPr lang="zh-CN" altLang="en-US" dirty="0"/>
          </a:p>
          <a:p>
            <a:r>
              <a:rPr lang="zh-CN" altLang="en-US" b="1" dirty="0"/>
              <a:t>保留高频词</a:t>
            </a:r>
            <a:r>
              <a:rPr lang="zh-CN" altLang="en-US" dirty="0"/>
              <a:t>：因为会把常见的相邻片段合并成整体。</a:t>
            </a:r>
          </a:p>
          <a:p>
            <a:r>
              <a:rPr lang="zh-CN" altLang="en-US" dirty="0"/>
              <a:t>处理</a:t>
            </a:r>
            <a:r>
              <a:rPr lang="zh-CN" altLang="en-US" b="1" dirty="0"/>
              <a:t>低频或未知词</a:t>
            </a:r>
            <a:r>
              <a:rPr lang="zh-CN" altLang="en-US" dirty="0"/>
              <a:t>：把它们拆成更小、</a:t>
            </a:r>
            <a:r>
              <a:rPr lang="zh-CN" altLang="en-US" b="1" dirty="0"/>
              <a:t>更高频</a:t>
            </a:r>
            <a:r>
              <a:rPr lang="zh-CN" altLang="en-US" dirty="0"/>
              <a:t>的子词单元。</a:t>
            </a:r>
          </a:p>
          <a:p>
            <a:r>
              <a:rPr lang="zh-CN" altLang="en-US" dirty="0"/>
              <a:t>便于形成</a:t>
            </a:r>
            <a:r>
              <a:rPr lang="zh-CN" altLang="en-US" b="1" dirty="0"/>
              <a:t>固定大小的词表</a:t>
            </a:r>
            <a:r>
              <a:rPr lang="zh-CN" altLang="en-US" dirty="0"/>
              <a:t>：把词表示成其</a:t>
            </a:r>
            <a:r>
              <a:rPr lang="zh-CN" altLang="en-US" b="1" dirty="0"/>
              <a:t>高频子词</a:t>
            </a:r>
            <a:r>
              <a:rPr lang="zh-CN" altLang="en-US" dirty="0"/>
              <a:t>的组合，从而提升模型对</a:t>
            </a:r>
            <a:r>
              <a:rPr lang="zh-CN" altLang="en-US" b="1" dirty="0"/>
              <a:t>超大词汇</a:t>
            </a:r>
            <a:r>
              <a:rPr lang="zh-CN" altLang="en-US" dirty="0"/>
              <a:t>的高效处理能力。</a:t>
            </a:r>
          </a:p>
          <a:p>
            <a:r>
              <a:rPr lang="en-US" b="1" dirty="0"/>
              <a:t>BPE </a:t>
            </a:r>
            <a:r>
              <a:rPr lang="zh-CN" altLang="en-US" b="1" dirty="0"/>
              <a:t>主要超参数</a:t>
            </a:r>
            <a:endParaRPr lang="zh-CN" altLang="en-US" dirty="0"/>
          </a:p>
          <a:p>
            <a:r>
              <a:rPr lang="en-US" b="1" dirty="0"/>
              <a:t>Min-Frequency</a:t>
            </a:r>
            <a:r>
              <a:rPr lang="en-US" dirty="0"/>
              <a:t>：</a:t>
            </a:r>
            <a:r>
              <a:rPr lang="zh-CN" altLang="en-US" dirty="0"/>
              <a:t>触发合并的最小出现频次阈值</a:t>
            </a:r>
          </a:p>
          <a:p>
            <a:r>
              <a:rPr lang="en-US" b="1" dirty="0"/>
              <a:t>Max-Vocab-Size</a:t>
            </a:r>
            <a:r>
              <a:rPr lang="en-US" dirty="0"/>
              <a:t>：</a:t>
            </a:r>
            <a:r>
              <a:rPr lang="zh-CN" altLang="en-US" dirty="0"/>
              <a:t>词表最大规模（</a:t>
            </a:r>
            <a:r>
              <a:rPr lang="en-US" dirty="0"/>
              <a:t>token </a:t>
            </a:r>
            <a:r>
              <a:rPr lang="zh-CN" altLang="en-US" dirty="0"/>
              <a:t>总数上限）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9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BPE </a:t>
            </a:r>
            <a:r>
              <a:rPr lang="zh-CN" altLang="en-US" b="1" dirty="0"/>
              <a:t>训练</a:t>
            </a:r>
            <a:r>
              <a:rPr lang="en-US" altLang="zh-CN" b="1" dirty="0"/>
              <a:t>——</a:t>
            </a:r>
            <a:r>
              <a:rPr lang="zh-CN" altLang="en-US" b="1" dirty="0"/>
              <a:t>示例（翻译）</a:t>
            </a:r>
          </a:p>
          <a:p>
            <a:r>
              <a:rPr lang="zh-CN" altLang="en-US" dirty="0"/>
              <a:t>训练数据：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["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low", "lower", "lowest"]</a:t>
            </a:r>
            <a:r>
              <a:rPr lang="en-US" dirty="0"/>
              <a:t>，</a:t>
            </a:r>
            <a:r>
              <a:rPr lang="zh-CN" altLang="en-US" dirty="0"/>
              <a:t>最小合并频次 </a:t>
            </a:r>
            <a:r>
              <a:rPr lang="en-US" b="1" dirty="0"/>
              <a:t>min-frequency = 3</a:t>
            </a:r>
            <a:endParaRPr lang="en-US" dirty="0"/>
          </a:p>
          <a:p>
            <a:r>
              <a:rPr lang="en-US" b="1" dirty="0"/>
              <a:t>1）</a:t>
            </a:r>
            <a:r>
              <a:rPr lang="zh-CN" altLang="en-US" b="1" dirty="0"/>
              <a:t>初始表示（按字符切分）</a:t>
            </a:r>
            <a:endParaRPr lang="zh-CN" alt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l','o','w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l','o','w','e','r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lowest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l','o','w','e','s','t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br>
              <a:rPr lang="en-US" dirty="0"/>
            </a:br>
            <a:r>
              <a:rPr lang="en-US" dirty="0"/>
              <a:t>（</a:t>
            </a:r>
            <a:r>
              <a:rPr lang="zh-CN" altLang="en-US" dirty="0"/>
              <a:t>词表此时含 </a:t>
            </a:r>
            <a:r>
              <a:rPr lang="en-US" altLang="zh-CN" dirty="0"/>
              <a:t>7 </a:t>
            </a:r>
            <a:r>
              <a:rPr lang="zh-CN" altLang="en-US" dirty="0"/>
              <a:t>个 </a:t>
            </a:r>
            <a:r>
              <a:rPr lang="en-US" dirty="0"/>
              <a:t>token）</a:t>
            </a:r>
          </a:p>
          <a:p>
            <a:r>
              <a:rPr lang="en-US" b="1" dirty="0"/>
              <a:t>2）</a:t>
            </a:r>
            <a:r>
              <a:rPr lang="zh-CN" altLang="en-US" b="1" dirty="0"/>
              <a:t>在语料中寻找并合并</a:t>
            </a:r>
            <a:r>
              <a:rPr lang="zh-CN" altLang="en-US" dirty="0"/>
              <a:t> </a:t>
            </a:r>
            <a:r>
              <a:rPr lang="zh-CN" altLang="en-US" b="1" dirty="0"/>
              <a:t>最频繁的相邻字符对</a:t>
            </a:r>
            <a:endParaRPr lang="zh-CN" altLang="en-US" dirty="0"/>
          </a:p>
          <a:p>
            <a:r>
              <a:rPr lang="zh-CN" altLang="en-US" dirty="0"/>
              <a:t>第一次：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l"</a:t>
            </a:r>
            <a:r>
              <a:rPr lang="en-US" dirty="0"/>
              <a:t> </a:t>
            </a:r>
            <a:r>
              <a:rPr lang="zh-CN" altLang="en-US" dirty="0"/>
              <a:t>与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o"</a:t>
            </a:r>
            <a:r>
              <a:rPr lang="en-US" dirty="0"/>
              <a:t> </a:t>
            </a:r>
            <a:r>
              <a:rPr lang="zh-CN" altLang="en-US" dirty="0"/>
              <a:t>最频繁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lo','w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endParaRPr lang="en-US" dirty="0"/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lo','w','e','r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endParaRPr lang="en-US" dirty="0"/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lowest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lo','w','e','s','t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br>
              <a:rPr lang="en-US" dirty="0"/>
            </a:br>
            <a:r>
              <a:rPr lang="en-US" dirty="0"/>
              <a:t>（</a:t>
            </a:r>
            <a:r>
              <a:rPr lang="zh-CN" altLang="en-US" dirty="0"/>
              <a:t>词表变为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dirty="0"/>
              <a:t>token）</a:t>
            </a:r>
          </a:p>
          <a:p>
            <a:r>
              <a:rPr lang="zh-CN" altLang="en-US" dirty="0"/>
              <a:t>第二次：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lo"</a:t>
            </a:r>
            <a:r>
              <a:rPr lang="en-US" dirty="0"/>
              <a:t> </a:t>
            </a:r>
            <a:r>
              <a:rPr lang="zh-CN" altLang="en-US" dirty="0"/>
              <a:t>与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w"</a:t>
            </a:r>
            <a:r>
              <a:rPr lang="en-US" dirty="0"/>
              <a:t> </a:t>
            </a:r>
            <a:r>
              <a:rPr lang="zh-CN" altLang="en-US" dirty="0"/>
              <a:t>最频繁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['low']</a:t>
            </a:r>
            <a:endParaRPr lang="en-US" dirty="0"/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low','e','r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endParaRPr lang="en-US" dirty="0"/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lowest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low','e','s','t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']</a:t>
            </a:r>
            <a:br>
              <a:rPr lang="en-US" dirty="0"/>
            </a:br>
            <a:r>
              <a:rPr lang="en-US" dirty="0"/>
              <a:t>（</a:t>
            </a:r>
            <a:r>
              <a:rPr lang="zh-CN" altLang="en-US" dirty="0"/>
              <a:t>词表变为 </a:t>
            </a:r>
            <a:r>
              <a:rPr lang="en-US" altLang="zh-CN" dirty="0"/>
              <a:t>9 </a:t>
            </a:r>
            <a:r>
              <a:rPr lang="zh-CN" altLang="en-US" dirty="0"/>
              <a:t>个 </a:t>
            </a:r>
            <a:r>
              <a:rPr lang="en-US" dirty="0"/>
              <a:t>token）</a:t>
            </a:r>
          </a:p>
          <a:p>
            <a:r>
              <a:rPr lang="en-US" b="1" dirty="0"/>
              <a:t>3）</a:t>
            </a:r>
            <a:r>
              <a:rPr lang="zh-CN" altLang="en-US" b="1" dirty="0"/>
              <a:t>重复</a:t>
            </a:r>
            <a:r>
              <a:rPr lang="zh-CN" altLang="en-US" dirty="0"/>
              <a:t>上述过程，直到</a:t>
            </a:r>
          </a:p>
          <a:p>
            <a:r>
              <a:rPr lang="zh-CN" altLang="en-US" dirty="0"/>
              <a:t>达到</a:t>
            </a:r>
            <a:r>
              <a:rPr lang="zh-CN" altLang="en-US" b="1" dirty="0"/>
              <a:t>最大词表大小</a:t>
            </a:r>
            <a:r>
              <a:rPr lang="zh-CN" altLang="en-US" dirty="0"/>
              <a:t>（</a:t>
            </a:r>
            <a:r>
              <a:rPr lang="en-US" dirty="0"/>
              <a:t>maximum number of tokens），</a:t>
            </a:r>
            <a:r>
              <a:rPr lang="zh-CN" altLang="en-US" dirty="0"/>
              <a:t>或</a:t>
            </a:r>
          </a:p>
          <a:p>
            <a:r>
              <a:rPr lang="zh-CN" altLang="en-US" b="1" dirty="0"/>
              <a:t>不存在</a:t>
            </a:r>
            <a:r>
              <a:rPr lang="zh-CN" altLang="en-US" dirty="0"/>
              <a:t>满足</a:t>
            </a:r>
            <a:r>
              <a:rPr lang="zh-CN" altLang="en-US" b="1" dirty="0"/>
              <a:t>最小频次阈值</a:t>
            </a:r>
            <a:r>
              <a:rPr lang="zh-CN" altLang="en-US" dirty="0"/>
              <a:t>的高频相邻对为止。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48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BPE </a:t>
            </a:r>
            <a:r>
              <a:rPr lang="zh-CN" altLang="en-US" b="1" dirty="0"/>
              <a:t>推理</a:t>
            </a:r>
            <a:r>
              <a:rPr lang="en-US" altLang="zh-CN" b="1" dirty="0"/>
              <a:t>——</a:t>
            </a:r>
            <a:r>
              <a:rPr lang="zh-CN" altLang="en-US" b="1" dirty="0"/>
              <a:t>示例（翻译）</a:t>
            </a:r>
          </a:p>
          <a:p>
            <a:r>
              <a:rPr lang="zh-CN" altLang="en-US" b="1" dirty="0"/>
              <a:t>要分词的文本</a:t>
            </a:r>
            <a:r>
              <a:rPr lang="zh-CN" altLang="en-US" dirty="0"/>
              <a:t>：“</a:t>
            </a:r>
            <a:r>
              <a:rPr lang="en-US" altLang="zh-CN" dirty="0"/>
              <a:t>…</a:t>
            </a:r>
            <a:r>
              <a:rPr lang="en-US" dirty="0"/>
              <a:t>lower level …”</a:t>
            </a:r>
          </a:p>
          <a:p>
            <a:r>
              <a:rPr lang="en-US" b="1" dirty="0"/>
              <a:t>1）</a:t>
            </a:r>
            <a:r>
              <a:rPr lang="zh-CN" altLang="en-US" b="1" dirty="0"/>
              <a:t>在词表中为 “</a:t>
            </a:r>
            <a:r>
              <a:rPr lang="en-US" b="1" dirty="0"/>
              <a:t>lower” </a:t>
            </a:r>
            <a:r>
              <a:rPr lang="zh-CN" altLang="en-US" b="1" dirty="0"/>
              <a:t>找到</a:t>
            </a:r>
            <a:r>
              <a:rPr lang="zh-CN" altLang="en-US" dirty="0"/>
              <a:t>最长匹配**：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['low', 'e', 'r']</a:t>
            </a:r>
            <a:endParaRPr lang="en-US" dirty="0"/>
          </a:p>
          <a:p>
            <a:r>
              <a:rPr lang="en-US" b="1" dirty="0"/>
              <a:t>2）</a:t>
            </a:r>
            <a:r>
              <a:rPr lang="zh-CN" altLang="en-US" b="1" dirty="0"/>
              <a:t>在词表中为 “</a:t>
            </a:r>
            <a:r>
              <a:rPr lang="en-US" b="1" dirty="0"/>
              <a:t>level” </a:t>
            </a:r>
            <a:r>
              <a:rPr lang="zh-CN" altLang="en-US" b="1" dirty="0"/>
              <a:t>找到</a:t>
            </a:r>
            <a:r>
              <a:rPr lang="zh-CN" altLang="en-US" dirty="0"/>
              <a:t>最长匹配**：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</a:t>
            </a:r>
            <a:r>
              <a:rPr lang="en-US" dirty="0"/>
              <a:t> →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['l', 'e', &lt;unknown&gt;, 'e', 'l']</a:t>
            </a:r>
            <a:endParaRPr lang="en-US" dirty="0"/>
          </a:p>
          <a:p>
            <a:r>
              <a:rPr lang="zh-CN" altLang="en-US" b="1" dirty="0"/>
              <a:t>用数字表示 </a:t>
            </a:r>
            <a:r>
              <a:rPr lang="en-US" b="1" dirty="0"/>
              <a:t>token</a:t>
            </a:r>
            <a:r>
              <a:rPr lang="en-US" dirty="0"/>
              <a:t>：</a:t>
            </a:r>
          </a:p>
          <a:p>
            <a:r>
              <a:rPr lang="zh-CN" altLang="en-US" dirty="0"/>
              <a:t>词表中的每个 </a:t>
            </a:r>
            <a:r>
              <a:rPr lang="en-US" dirty="0"/>
              <a:t>token </a:t>
            </a:r>
            <a:r>
              <a:rPr lang="zh-CN" altLang="en-US" dirty="0"/>
              <a:t>都有一个</a:t>
            </a:r>
            <a:r>
              <a:rPr lang="zh-CN" altLang="en-US" b="1" dirty="0"/>
              <a:t>唯一 </a:t>
            </a:r>
            <a:r>
              <a:rPr lang="en-US" b="1" dirty="0"/>
              <a:t>ID</a:t>
            </a:r>
            <a:r>
              <a:rPr lang="en-US" dirty="0"/>
              <a:t>（</a:t>
            </a:r>
            <a:r>
              <a:rPr lang="zh-CN" altLang="en-US" dirty="0"/>
              <a:t>如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 = 1</a:t>
            </a:r>
            <a:r>
              <a:rPr lang="en-US" dirty="0"/>
              <a:t>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'low' = 4</a:t>
            </a:r>
            <a:r>
              <a:rPr lang="en-US" dirty="0"/>
              <a:t> </a:t>
            </a:r>
            <a:r>
              <a:rPr lang="zh-CN" altLang="en-US" dirty="0"/>
              <a:t>等）。</a:t>
            </a:r>
          </a:p>
          <a:p>
            <a:r>
              <a:rPr lang="zh-CN" altLang="en-US" b="1" dirty="0"/>
              <a:t>注意</a:t>
            </a:r>
            <a:r>
              <a:rPr lang="zh-CN" altLang="en-US" dirty="0"/>
              <a:t>：因为 </a:t>
            </a:r>
            <a:r>
              <a:rPr lang="en-US" b="1" dirty="0"/>
              <a:t>BPE </a:t>
            </a:r>
            <a:r>
              <a:rPr lang="zh-CN" altLang="en-US" b="1" dirty="0"/>
              <a:t>是贪心算法</a:t>
            </a:r>
            <a:r>
              <a:rPr lang="zh-CN" altLang="en-US" dirty="0"/>
              <a:t>，结果有时</a:t>
            </a:r>
            <a:r>
              <a:rPr lang="zh-CN" altLang="en-US" b="1" dirty="0"/>
              <a:t>不是最优</a:t>
            </a:r>
            <a:r>
              <a:rPr lang="zh-CN" altLang="en-US" dirty="0"/>
              <a:t>，尤其当</a:t>
            </a:r>
            <a:r>
              <a:rPr lang="zh-CN" altLang="en-US" b="1" dirty="0"/>
              <a:t>训练数据较少</a:t>
            </a:r>
            <a:r>
              <a:rPr lang="zh-CN" altLang="en-US" dirty="0"/>
              <a:t>时（例如这里没有学到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er'</a:t>
            </a:r>
            <a:r>
              <a:rPr lang="en-US" dirty="0"/>
              <a:t> </a:t>
            </a:r>
            <a:r>
              <a:rPr lang="zh-CN" altLang="en-US" dirty="0"/>
              <a:t>这个 </a:t>
            </a:r>
            <a:r>
              <a:rPr lang="en-US" dirty="0"/>
              <a:t>token）。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80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ChatGPT said:</a:t>
            </a:r>
          </a:p>
          <a:p>
            <a:r>
              <a:rPr lang="en-US" b="1" dirty="0"/>
              <a:t>BPE </a:t>
            </a:r>
            <a:r>
              <a:rPr lang="zh-CN" altLang="en-US" b="1" dirty="0"/>
              <a:t>的优点与局限｜</a:t>
            </a:r>
            <a:r>
              <a:rPr lang="en-US" b="1" dirty="0"/>
              <a:t>Advantages &amp; Limitations of BPE</a:t>
            </a:r>
          </a:p>
          <a:p>
            <a:r>
              <a:rPr lang="zh-CN" altLang="en-US" b="1" dirty="0"/>
              <a:t>优点 </a:t>
            </a:r>
            <a:r>
              <a:rPr lang="en-US" altLang="zh-CN" b="1" dirty="0"/>
              <a:t>| </a:t>
            </a:r>
            <a:r>
              <a:rPr lang="en-US" b="1" dirty="0"/>
              <a:t>Advantages</a:t>
            </a:r>
            <a:endParaRPr lang="en-US" dirty="0"/>
          </a:p>
          <a:p>
            <a:r>
              <a:rPr lang="zh-CN" altLang="en-US" b="1" dirty="0"/>
              <a:t>高效的词表规模</a:t>
            </a:r>
            <a:r>
              <a:rPr lang="zh-CN" altLang="en-US" dirty="0"/>
              <a:t>：在</a:t>
            </a:r>
            <a:r>
              <a:rPr lang="zh-CN" altLang="en-US" b="1" dirty="0"/>
              <a:t>限制词表大小</a:t>
            </a:r>
            <a:r>
              <a:rPr lang="zh-CN" altLang="en-US" dirty="0"/>
              <a:t>的同时，通过把</a:t>
            </a:r>
            <a:r>
              <a:rPr lang="zh-CN" altLang="en-US" b="1" dirty="0"/>
              <a:t>低频词</a:t>
            </a:r>
            <a:r>
              <a:rPr lang="zh-CN" altLang="en-US" dirty="0"/>
              <a:t>拆成</a:t>
            </a:r>
            <a:r>
              <a:rPr lang="zh-CN" altLang="en-US" b="1" dirty="0"/>
              <a:t>子词</a:t>
            </a:r>
            <a:r>
              <a:rPr lang="zh-CN" altLang="en-US" dirty="0"/>
              <a:t>表示</a:t>
            </a:r>
            <a:r>
              <a:rPr lang="zh-CN" altLang="en-US" b="1" dirty="0"/>
              <a:t>大量词汇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b="1" dirty="0"/>
              <a:t>Efficient vocabulary size:</a:t>
            </a:r>
            <a:r>
              <a:rPr lang="en-US" dirty="0"/>
              <a:t> Limits vocab size while still representing a vast number of words by breaking rare words into sub-words.</a:t>
            </a:r>
          </a:p>
          <a:p>
            <a:r>
              <a:rPr lang="zh-CN" altLang="en-US" b="1" dirty="0"/>
              <a:t>处理未登录词（</a:t>
            </a:r>
            <a:r>
              <a:rPr lang="en-US" b="1" dirty="0"/>
              <a:t>OOV）</a:t>
            </a:r>
            <a:r>
              <a:rPr lang="en-US" dirty="0"/>
              <a:t>：</a:t>
            </a:r>
            <a:r>
              <a:rPr lang="zh-CN" altLang="en-US" dirty="0"/>
              <a:t>把</a:t>
            </a:r>
            <a:r>
              <a:rPr lang="zh-CN" altLang="en-US" b="1" dirty="0"/>
              <a:t>未见过</a:t>
            </a:r>
            <a:r>
              <a:rPr lang="en-US" altLang="zh-CN" b="1" dirty="0"/>
              <a:t>/</a:t>
            </a:r>
            <a:r>
              <a:rPr lang="zh-CN" altLang="en-US" b="1" dirty="0"/>
              <a:t>罕见</a:t>
            </a:r>
            <a:r>
              <a:rPr lang="zh-CN" altLang="en-US" dirty="0"/>
              <a:t>的词拆成词表中</a:t>
            </a:r>
            <a:r>
              <a:rPr lang="zh-CN" altLang="en-US" b="1" dirty="0"/>
              <a:t>已知的子词</a:t>
            </a:r>
            <a:r>
              <a:rPr lang="zh-CN" altLang="en-US" dirty="0"/>
              <a:t>；最差可退化为</a:t>
            </a:r>
            <a:r>
              <a:rPr lang="zh-CN" altLang="en-US" b="1" dirty="0"/>
              <a:t>按字符</a:t>
            </a:r>
            <a:r>
              <a:rPr lang="zh-CN" altLang="en-US" dirty="0"/>
              <a:t>表示。</a:t>
            </a:r>
            <a:br>
              <a:rPr lang="zh-CN" altLang="en-US" dirty="0"/>
            </a:br>
            <a:r>
              <a:rPr lang="en-US" b="1" dirty="0"/>
              <a:t>Handling OOV words:</a:t>
            </a:r>
            <a:r>
              <a:rPr lang="en-US" dirty="0"/>
              <a:t> Splits unseen/rare words into known sub-words; in the worst case, represents them as characters.</a:t>
            </a:r>
          </a:p>
          <a:p>
            <a:r>
              <a:rPr lang="zh-CN" altLang="en-US" b="1" dirty="0"/>
              <a:t>灵活性</a:t>
            </a:r>
            <a:r>
              <a:rPr lang="zh-CN" altLang="en-US" dirty="0"/>
              <a:t>：</a:t>
            </a:r>
            <a:r>
              <a:rPr lang="zh-CN" altLang="en-US" b="1" dirty="0"/>
              <a:t>常见词</a:t>
            </a:r>
            <a:r>
              <a:rPr lang="zh-CN" altLang="en-US" dirty="0"/>
              <a:t>通常作为</a:t>
            </a:r>
            <a:r>
              <a:rPr lang="zh-CN" altLang="en-US" b="1" dirty="0"/>
              <a:t>整体</a:t>
            </a:r>
            <a:r>
              <a:rPr lang="zh-CN" altLang="en-US" dirty="0"/>
              <a:t>保留；</a:t>
            </a:r>
            <a:r>
              <a:rPr lang="zh-CN" altLang="en-US" b="1" dirty="0"/>
              <a:t>罕见</a:t>
            </a:r>
            <a:r>
              <a:rPr lang="en-US" altLang="zh-CN" b="1" dirty="0"/>
              <a:t>/</a:t>
            </a:r>
            <a:r>
              <a:rPr lang="zh-CN" altLang="en-US" b="1" dirty="0"/>
              <a:t>复杂词</a:t>
            </a:r>
            <a:r>
              <a:rPr lang="zh-CN" altLang="en-US" dirty="0"/>
              <a:t>被拆成</a:t>
            </a:r>
            <a:r>
              <a:rPr lang="zh-CN" altLang="en-US" b="1" dirty="0"/>
              <a:t>有意义的子词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b="1" dirty="0"/>
              <a:t>Flexibility:</a:t>
            </a:r>
            <a:r>
              <a:rPr lang="en-US" dirty="0"/>
              <a:t> Keeps common words as whole units while splitting rare or complex words into meaningful sub-words.</a:t>
            </a:r>
          </a:p>
          <a:p>
            <a:r>
              <a:rPr lang="zh-CN" altLang="en-US" b="1" dirty="0"/>
              <a:t>局限 </a:t>
            </a:r>
            <a:r>
              <a:rPr lang="en-US" altLang="zh-CN" b="1" dirty="0"/>
              <a:t>| </a:t>
            </a:r>
            <a:r>
              <a:rPr lang="en-US" b="1" dirty="0"/>
              <a:t>Limitations</a:t>
            </a:r>
            <a:endParaRPr lang="en-US" dirty="0"/>
          </a:p>
          <a:p>
            <a:r>
              <a:rPr lang="zh-CN" altLang="en-US" b="1" dirty="0"/>
              <a:t>对形态复杂语言不理想</a:t>
            </a:r>
            <a:r>
              <a:rPr lang="zh-CN" altLang="en-US" dirty="0"/>
              <a:t>：在</a:t>
            </a:r>
            <a:r>
              <a:rPr lang="zh-CN" altLang="en-US" b="1" dirty="0"/>
              <a:t>形态变化丰富</a:t>
            </a:r>
            <a:r>
              <a:rPr lang="zh-CN" altLang="en-US" dirty="0"/>
              <a:t>的语言里，可能产生</a:t>
            </a:r>
            <a:r>
              <a:rPr lang="zh-CN" altLang="en-US" b="1" dirty="0"/>
              <a:t>不自然</a:t>
            </a:r>
            <a:r>
              <a:rPr lang="zh-CN" altLang="en-US" dirty="0"/>
              <a:t>的子词切分。</a:t>
            </a:r>
            <a:br>
              <a:rPr lang="zh-CN" altLang="en-US" dirty="0"/>
            </a:br>
            <a:r>
              <a:rPr lang="en-US" b="1" dirty="0"/>
              <a:t>Suboptimal for morphologically rich languages:</a:t>
            </a:r>
            <a:r>
              <a:rPr lang="en-US" dirty="0"/>
              <a:t> May yield unnatural sub-word splits in languages with complex morphology.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7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Word-Piece </a:t>
                </a:r>
                <a:r>
                  <a:rPr lang="zh-CN" altLang="en-US" b="1" dirty="0"/>
                  <a:t>分词（</a:t>
                </a:r>
                <a:r>
                  <a:rPr lang="en-US" b="1" dirty="0" err="1"/>
                  <a:t>WordPiece</a:t>
                </a:r>
                <a:r>
                  <a:rPr lang="en-US" b="1" dirty="0"/>
                  <a:t> Tokenization）</a:t>
                </a:r>
              </a:p>
              <a:p>
                <a:r>
                  <a:rPr lang="en-US" b="1" dirty="0" err="1"/>
                  <a:t>WordPiece</a:t>
                </a:r>
                <a:r>
                  <a:rPr lang="en-US" dirty="0"/>
                  <a:t> </a:t>
                </a:r>
                <a:r>
                  <a:rPr lang="zh-CN" altLang="en-US" dirty="0"/>
                  <a:t>是一种</a:t>
                </a:r>
                <a:r>
                  <a:rPr lang="zh-CN" altLang="en-US" b="1" dirty="0"/>
                  <a:t>子词分词</a:t>
                </a:r>
                <a:r>
                  <a:rPr lang="zh-CN" altLang="en-US" dirty="0"/>
                  <a:t>技术，通过</a:t>
                </a:r>
                <a:r>
                  <a:rPr lang="zh-CN" altLang="en-US" b="1" dirty="0"/>
                  <a:t>合并字符与子词</a:t>
                </a:r>
                <a:r>
                  <a:rPr lang="zh-CN" altLang="en-US" dirty="0"/>
                  <a:t>来进行编码，并尽量</a:t>
                </a:r>
                <a:r>
                  <a:rPr lang="zh-CN" altLang="en-US" b="1" dirty="0"/>
                  <a:t>保留语义</a:t>
                </a:r>
                <a:r>
                  <a:rPr lang="zh-CN" altLang="en-US" dirty="0"/>
                  <a:t>。</a:t>
                </a:r>
                <a:br>
                  <a:rPr lang="zh-CN" altLang="en-US" dirty="0"/>
                </a:br>
                <a:r>
                  <a:rPr lang="zh-CN" altLang="en-US" dirty="0"/>
                  <a:t>训练语料的概率可表示为：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𝑃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Training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corpus</m:t>
                        </m:r>
                      </m:e>
                    </m:d>
                    <m:r>
                      <a:rPr lang="ar-AE" sz="12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grow m:val="on"/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ar-AE" sz="1200" b="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𝑁</m:t>
                        </m:r>
                      </m:sup>
                      <m:e>
                        <m: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dirty="0"/>
                  <a:t>，</a:t>
                </a:r>
                <a:br>
                  <a:rPr lang="ar-AE" dirty="0"/>
                </a:br>
                <a:r>
                  <a:rPr lang="zh-CN" altLang="en-US" dirty="0"/>
                  <a:t>其中词的概率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𝑃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𝑤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count</m:t>
                        </m:r>
                        <m:d>
                          <m:dPr>
                            <m:ctrlP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grow m:val="on"/>
                            <m:supHide m:val="on"/>
                            <m:ctrlP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𝑣</m:t>
                            </m:r>
                            <m:r>
                              <a:rPr lang="ar-AE" sz="1200" b="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count</m:t>
                            </m:r>
                          </m:e>
                        </m:nary>
                        <m:d>
                          <m:dPr>
                            <m:ctrlP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算法特性</a:t>
                </a:r>
                <a:endParaRPr lang="zh-CN" altLang="en-US" dirty="0"/>
              </a:p>
              <a:p>
                <a:pPr lvl="1"/>
                <a:r>
                  <a:rPr lang="zh-CN" altLang="en-US" b="1" dirty="0"/>
                  <a:t>贪心法</a:t>
                </a:r>
                <a:r>
                  <a:rPr lang="zh-CN" altLang="en-US" dirty="0"/>
                  <a:t>，与 </a:t>
                </a:r>
                <a:r>
                  <a:rPr lang="en-US" b="1" dirty="0"/>
                  <a:t>BPE</a:t>
                </a:r>
                <a:r>
                  <a:rPr lang="en-US" dirty="0"/>
                  <a:t> </a:t>
                </a:r>
                <a:r>
                  <a:rPr lang="zh-CN" altLang="en-US" dirty="0"/>
                  <a:t>类似。</a:t>
                </a:r>
              </a:p>
              <a:p>
                <a:pPr lvl="1"/>
                <a:r>
                  <a:rPr lang="zh-CN" altLang="en-US" dirty="0"/>
                  <a:t>在训练数据中，选择</a:t>
                </a:r>
                <a:r>
                  <a:rPr lang="zh-CN" altLang="en-US" b="1" dirty="0"/>
                  <a:t>能使当前序列似然最大化</a:t>
                </a:r>
                <a:r>
                  <a:rPr lang="zh-CN" altLang="en-US" dirty="0"/>
                  <a:t>的子词合并方式。</a:t>
                </a:r>
              </a:p>
              <a:p>
                <a:pPr lvl="1"/>
                <a:r>
                  <a:rPr lang="zh-CN" altLang="en-US" dirty="0"/>
                  <a:t>对</a:t>
                </a:r>
                <a:r>
                  <a:rPr lang="zh-CN" altLang="en-US" b="1" dirty="0"/>
                  <a:t>形态复杂</a:t>
                </a:r>
                <a:r>
                  <a:rPr lang="zh-CN" altLang="en-US" dirty="0"/>
                  <a:t>的语言，</a:t>
                </a:r>
                <a:r>
                  <a:rPr lang="en-US" dirty="0" err="1"/>
                  <a:t>WordPiece</a:t>
                </a:r>
                <a:r>
                  <a:rPr lang="en-US" dirty="0"/>
                  <a:t> </a:t>
                </a:r>
                <a:r>
                  <a:rPr lang="zh-CN" altLang="en-US" dirty="0"/>
                  <a:t>往往得到</a:t>
                </a:r>
                <a:r>
                  <a:rPr lang="zh-CN" altLang="en-US" b="1" dirty="0"/>
                  <a:t>更有语义的子词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示例</a:t>
                </a:r>
                <a:r>
                  <a:rPr lang="zh-CN" altLang="en-US" dirty="0"/>
                  <a:t>（输入）：“</a:t>
                </a:r>
                <a:r>
                  <a:rPr lang="en-US" dirty="0" err="1"/>
                  <a:t>WordPiece</a:t>
                </a:r>
                <a:r>
                  <a:rPr lang="en-US" dirty="0"/>
                  <a:t> tokenization is a powerful technique in NLP.”</a:t>
                </a:r>
                <a:br>
                  <a:rPr lang="en-US" dirty="0"/>
                </a:br>
                <a:r>
                  <a:rPr lang="zh-CN" altLang="en-US" b="1" dirty="0"/>
                  <a:t>分词结果</a:t>
                </a:r>
                <a:r>
                  <a:rPr lang="zh-CN" altLang="en-US" dirty="0"/>
                  <a:t>：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Word</a:t>
                </a:r>
                <a:r>
                  <a:rPr lang="en-US" dirty="0"/>
                  <a:t>,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Piece</a:t>
                </a:r>
                <a:r>
                  <a:rPr lang="en-US" dirty="0"/>
                  <a:t>,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token</a:t>
                </a:r>
                <a:r>
                  <a:rPr lang="en-US" dirty="0"/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ization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powerful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technique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  <a:endParaRPr lang="en-US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Word-Piece </a:t>
                </a:r>
                <a:r>
                  <a:rPr lang="zh-CN" altLang="en-US" b="1" dirty="0"/>
                  <a:t>分词（</a:t>
                </a:r>
                <a:r>
                  <a:rPr lang="en-US" b="1" dirty="0" err="1"/>
                  <a:t>WordPiece</a:t>
                </a:r>
                <a:r>
                  <a:rPr lang="en-US" b="1" dirty="0"/>
                  <a:t> Tokenization）</a:t>
                </a:r>
              </a:p>
              <a:p>
                <a:r>
                  <a:rPr lang="en-US" b="1" dirty="0" err="1"/>
                  <a:t>WordPiece</a:t>
                </a:r>
                <a:r>
                  <a:rPr lang="en-US" dirty="0"/>
                  <a:t> </a:t>
                </a:r>
                <a:r>
                  <a:rPr lang="zh-CN" altLang="en-US" dirty="0"/>
                  <a:t>是一种</a:t>
                </a:r>
                <a:r>
                  <a:rPr lang="zh-CN" altLang="en-US" b="1" dirty="0"/>
                  <a:t>子词分词</a:t>
                </a:r>
                <a:r>
                  <a:rPr lang="zh-CN" altLang="en-US" dirty="0"/>
                  <a:t>技术，通过</a:t>
                </a:r>
                <a:r>
                  <a:rPr lang="zh-CN" altLang="en-US" b="1" dirty="0"/>
                  <a:t>合并字符与子词</a:t>
                </a:r>
                <a:r>
                  <a:rPr lang="zh-CN" altLang="en-US" dirty="0"/>
                  <a:t>来进行编码，并尽量</a:t>
                </a:r>
                <a:r>
                  <a:rPr lang="zh-CN" altLang="en-US" b="1" dirty="0"/>
                  <a:t>保留语义</a:t>
                </a:r>
                <a:r>
                  <a:rPr lang="zh-CN" altLang="en-US" dirty="0"/>
                  <a:t>。</a:t>
                </a:r>
                <a:br>
                  <a:rPr lang="zh-CN" altLang="en-US" dirty="0"/>
                </a:br>
                <a:r>
                  <a:rPr lang="zh-CN" altLang="en-US" dirty="0"/>
                  <a:t>训练语料的概率可表示为：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𝑃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"Training corpus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)=∏130_(𝑖=1)^𝑁▒𝑃 (𝑤_𝑖 )</a:t>
                </a:r>
                <a:r>
                  <a:rPr lang="ar-AE" dirty="0"/>
                  <a:t>，</a:t>
                </a:r>
                <a:br>
                  <a:rPr lang="ar-AE" dirty="0"/>
                </a:br>
                <a:r>
                  <a:rPr lang="zh-CN" altLang="en-US" dirty="0"/>
                  <a:t>其中词的概率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𝑃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(𝑤)=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"count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(𝑤)/(∑130_(𝑣∈𝑉)▒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"count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(𝑣) )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算法特性</a:t>
                </a:r>
                <a:endParaRPr lang="zh-CN" altLang="en-US" dirty="0"/>
              </a:p>
              <a:p>
                <a:pPr lvl="1"/>
                <a:r>
                  <a:rPr lang="zh-CN" altLang="en-US" b="1" dirty="0"/>
                  <a:t>贪心法</a:t>
                </a:r>
                <a:r>
                  <a:rPr lang="zh-CN" altLang="en-US" dirty="0"/>
                  <a:t>，与 </a:t>
                </a:r>
                <a:r>
                  <a:rPr lang="en-US" b="1" dirty="0"/>
                  <a:t>BPE</a:t>
                </a:r>
                <a:r>
                  <a:rPr lang="en-US" dirty="0"/>
                  <a:t> </a:t>
                </a:r>
                <a:r>
                  <a:rPr lang="zh-CN" altLang="en-US" dirty="0"/>
                  <a:t>类似。</a:t>
                </a:r>
              </a:p>
              <a:p>
                <a:pPr lvl="1"/>
                <a:r>
                  <a:rPr lang="zh-CN" altLang="en-US" dirty="0"/>
                  <a:t>在训练数据中，选择</a:t>
                </a:r>
                <a:r>
                  <a:rPr lang="zh-CN" altLang="en-US" b="1" dirty="0"/>
                  <a:t>能使当前序列似然最大化</a:t>
                </a:r>
                <a:r>
                  <a:rPr lang="zh-CN" altLang="en-US" dirty="0"/>
                  <a:t>的子词合并方式。</a:t>
                </a:r>
              </a:p>
              <a:p>
                <a:pPr lvl="1"/>
                <a:r>
                  <a:rPr lang="zh-CN" altLang="en-US" dirty="0"/>
                  <a:t>对</a:t>
                </a:r>
                <a:r>
                  <a:rPr lang="zh-CN" altLang="en-US" b="1" dirty="0"/>
                  <a:t>形态复杂</a:t>
                </a:r>
                <a:r>
                  <a:rPr lang="zh-CN" altLang="en-US" dirty="0"/>
                  <a:t>的语言，</a:t>
                </a:r>
                <a:r>
                  <a:rPr lang="en-US" dirty="0" err="1"/>
                  <a:t>WordPiece</a:t>
                </a:r>
                <a:r>
                  <a:rPr lang="en-US" dirty="0"/>
                  <a:t> </a:t>
                </a:r>
                <a:r>
                  <a:rPr lang="zh-CN" altLang="en-US" dirty="0"/>
                  <a:t>往往得到</a:t>
                </a:r>
                <a:r>
                  <a:rPr lang="zh-CN" altLang="en-US" b="1" dirty="0"/>
                  <a:t>更有语义的子词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示例</a:t>
                </a:r>
                <a:r>
                  <a:rPr lang="zh-CN" altLang="en-US" dirty="0"/>
                  <a:t>（输入）：“</a:t>
                </a:r>
                <a:r>
                  <a:rPr lang="en-US" dirty="0" err="1"/>
                  <a:t>WordPiece</a:t>
                </a:r>
                <a:r>
                  <a:rPr lang="en-US" dirty="0"/>
                  <a:t> tokenization is a powerful technique in NLP.”</a:t>
                </a:r>
                <a:br>
                  <a:rPr lang="en-US" dirty="0"/>
                </a:br>
                <a:r>
                  <a:rPr lang="zh-CN" altLang="en-US" b="1" dirty="0"/>
                  <a:t>分词结果</a:t>
                </a:r>
                <a:r>
                  <a:rPr lang="zh-CN" altLang="en-US" dirty="0"/>
                  <a:t>：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Word</a:t>
                </a:r>
                <a:r>
                  <a:rPr lang="en-US" dirty="0"/>
                  <a:t>,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Piece</a:t>
                </a:r>
                <a:r>
                  <a:rPr lang="en-US" dirty="0"/>
                  <a:t>,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token</a:t>
                </a:r>
                <a:r>
                  <a:rPr lang="en-US" dirty="0"/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ization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powerful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technique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</a:t>
                </a:r>
                <a:r>
                  <a:rPr lang="en-US"/>
                  <a:t>, </a:t>
                </a:r>
                <a:r>
                  <a:rPr lang="en-US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  <a:endParaRPr lang="en-US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28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1156-CCC4-4380-8DA6-1D3326D6398E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50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1156-CCC4-4380-8DA6-1D3326D6398E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72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A730-D50E-6B6C-B01C-A8008D0E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B0B6BD-3395-D9FE-3C17-5C0A5071C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49B81E-5D9E-45E6-204C-E808B0CD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222C1-F46E-3973-E156-ABBF024B1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35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C6C30F76-ED88-6675-07DE-3F02AC389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997952-088B-49F8-B695-6BC58F50F197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DEF9E23-CE95-17CB-C416-26BD60E0C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599A8C9-B83A-1358-B73C-BC0D74CB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7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48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09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6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6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神经网络中的时间序列需求</a:t>
            </a:r>
            <a:endParaRPr lang="zh-CN" altLang="en-US" dirty="0"/>
          </a:p>
          <a:p>
            <a:r>
              <a:rPr lang="zh-CN" altLang="en-US" dirty="0"/>
              <a:t>在时间序列数据里，</a:t>
            </a:r>
            <a:r>
              <a:rPr lang="zh-CN" altLang="en-US" b="1" dirty="0"/>
              <a:t>一段数据序列</a:t>
            </a:r>
            <a:r>
              <a:rPr lang="zh-CN" altLang="en-US" dirty="0"/>
              <a:t>用于预测</a:t>
            </a:r>
            <a:r>
              <a:rPr lang="en-US" altLang="zh-CN" dirty="0"/>
              <a:t>/</a:t>
            </a:r>
            <a:r>
              <a:rPr lang="zh-CN" altLang="en-US" dirty="0"/>
              <a:t>分类。这个序列的</a:t>
            </a:r>
            <a:r>
              <a:rPr lang="zh-CN" altLang="en-US" b="1" dirty="0"/>
              <a:t>长度</a:t>
            </a:r>
            <a:r>
              <a:rPr lang="zh-CN" altLang="en-US" dirty="0"/>
              <a:t>在不同的数据集，甚至同一数据集里的</a:t>
            </a:r>
            <a:r>
              <a:rPr lang="zh-CN" altLang="en-US" b="1" dirty="0"/>
              <a:t>单个样本</a:t>
            </a:r>
            <a:r>
              <a:rPr lang="zh-CN" altLang="en-US" dirty="0"/>
              <a:t>之间都可能</a:t>
            </a:r>
            <a:r>
              <a:rPr lang="zh-CN" altLang="en-US" b="1" dirty="0"/>
              <a:t>不一样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用于时间序列的神经网络结构应当能</a:t>
            </a:r>
            <a:r>
              <a:rPr lang="zh-CN" altLang="en-US" b="1" dirty="0"/>
              <a:t>适应不同的序列长度</a:t>
            </a:r>
            <a:r>
              <a:rPr lang="zh-CN" altLang="en-US" dirty="0"/>
              <a:t>；而</a:t>
            </a:r>
            <a:r>
              <a:rPr lang="zh-CN" altLang="en-US" b="1" dirty="0"/>
              <a:t>前馈网络（</a:t>
            </a:r>
            <a:r>
              <a:rPr lang="en-US" b="1" dirty="0"/>
              <a:t>FF, feed-forward）</a:t>
            </a:r>
            <a:r>
              <a:rPr lang="zh-CN" altLang="en-US" b="1" dirty="0"/>
              <a:t>通常要求固定数量的输入</a:t>
            </a:r>
            <a:r>
              <a:rPr lang="zh-CN" altLang="en-US" dirty="0"/>
              <a:t>，不易直接处理可变长度序列。</a:t>
            </a:r>
          </a:p>
          <a:p>
            <a:r>
              <a:rPr lang="zh-CN" altLang="en-US" dirty="0"/>
              <a:t>（图示：横轴 </a:t>
            </a:r>
            <a:r>
              <a:rPr lang="en-US" dirty="0"/>
              <a:t>Day，</a:t>
            </a:r>
            <a:r>
              <a:rPr lang="zh-CN" altLang="en-US" dirty="0"/>
              <a:t>纵轴 </a:t>
            </a:r>
            <a:r>
              <a:rPr lang="en-US" dirty="0"/>
              <a:t>Value/High-Medium-Low；</a:t>
            </a:r>
            <a:r>
              <a:rPr lang="zh-CN" altLang="en-US" dirty="0"/>
              <a:t>不同颜色的曲线表示随时间变化的数值，末端带问号表示需要对后续进行预测。）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循环神经网络（</a:t>
                </a:r>
                <a:r>
                  <a:rPr lang="en-US" b="1" dirty="0"/>
                  <a:t>Recurrent Neural Network, RNN）</a:t>
                </a:r>
                <a:endParaRPr lang="en-US" dirty="0"/>
              </a:p>
              <a:p>
                <a:r>
                  <a:rPr lang="en-US" dirty="0"/>
                  <a:t>RNN </a:t>
                </a:r>
                <a:r>
                  <a:rPr lang="zh-CN" altLang="en-US" dirty="0"/>
                  <a:t>在结构中</a:t>
                </a:r>
                <a:r>
                  <a:rPr lang="zh-CN" altLang="en-US" b="1" dirty="0"/>
                  <a:t>引入了循环</a:t>
                </a:r>
                <a:r>
                  <a:rPr lang="zh-CN" altLang="en-US" dirty="0"/>
                  <a:t>，从而具备</a:t>
                </a:r>
                <a:r>
                  <a:rPr lang="zh-CN" altLang="en-US" b="1" dirty="0"/>
                  <a:t>时间</a:t>
                </a:r>
                <a:r>
                  <a:rPr lang="zh-CN" altLang="en-US" dirty="0"/>
                  <a:t>的概念。</a:t>
                </a:r>
              </a:p>
              <a:p>
                <a:r>
                  <a:rPr lang="zh-CN" altLang="en-US" dirty="0"/>
                  <a:t>它被设计用来处理</a:t>
                </a:r>
                <a:r>
                  <a:rPr lang="zh-CN" altLang="en-US" b="1" dirty="0"/>
                  <a:t>输入序列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并可产生</a:t>
                </a:r>
                <a:r>
                  <a:rPr lang="zh-CN" altLang="en-US" b="1" dirty="0"/>
                  <a:t>输出序列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为了处理</a:t>
                </a:r>
                <a:r>
                  <a:rPr lang="zh-CN" altLang="en-US" b="1" dirty="0"/>
                  <a:t>任意长度</a:t>
                </a:r>
                <a:r>
                  <a:rPr lang="zh-CN" altLang="en-US" dirty="0"/>
                  <a:t>的输入序列：</a:t>
                </a:r>
              </a:p>
              <a:p>
                <a:pPr lvl="1"/>
                <a:r>
                  <a:rPr lang="en-US" dirty="0"/>
                  <a:t>RNN </a:t>
                </a:r>
                <a:r>
                  <a:rPr lang="zh-CN" altLang="en-US" dirty="0"/>
                  <a:t>以</a:t>
                </a:r>
                <a:r>
                  <a:rPr lang="zh-CN" altLang="en-US" b="1" dirty="0"/>
                  <a:t>时间步</a:t>
                </a:r>
                <a:r>
                  <a:rPr lang="zh-CN" altLang="en-US" dirty="0"/>
                  <a:t>为单位</a:t>
                </a:r>
                <a:r>
                  <a:rPr lang="zh-CN" altLang="en-US" b="1" dirty="0"/>
                  <a:t>顺序</a:t>
                </a:r>
                <a:r>
                  <a:rPr lang="zh-CN" altLang="en-US" dirty="0"/>
                  <a:t>处理数据；</a:t>
                </a:r>
              </a:p>
              <a:p>
                <a:pPr lvl="1"/>
                <a:r>
                  <a:rPr lang="zh-CN" altLang="en-US" dirty="0"/>
                  <a:t>通过</a:t>
                </a:r>
                <a:r>
                  <a:rPr lang="zh-CN" altLang="en-US" b="1" dirty="0"/>
                  <a:t>隐藏状态（</a:t>
                </a:r>
                <a:r>
                  <a:rPr lang="en-US" b="1" dirty="0"/>
                  <a:t>hidden state）</a:t>
                </a:r>
                <a:r>
                  <a:rPr lang="zh-CN" altLang="en-US" b="1" dirty="0"/>
                  <a:t>保存过去时间步的记忆</a:t>
                </a:r>
                <a:r>
                  <a:rPr lang="zh-CN" altLang="en-US" dirty="0"/>
                  <a:t>。</a:t>
                </a:r>
              </a:p>
              <a:p>
                <a:r>
                  <a:rPr lang="en-US" dirty="0"/>
                  <a:t>RNN </a:t>
                </a:r>
                <a:r>
                  <a:rPr lang="zh-CN" altLang="en-US" dirty="0"/>
                  <a:t>非常适合时间序列，因为它能利用隐藏状态来</a:t>
                </a:r>
                <a:r>
                  <a:rPr lang="zh-CN" altLang="en-US" b="1" dirty="0"/>
                  <a:t>建模时间依赖关系（</a:t>
                </a:r>
                <a:r>
                  <a:rPr lang="en-US" b="1" dirty="0"/>
                  <a:t>temporal dependencies）</a:t>
                </a:r>
                <a:r>
                  <a:rPr lang="en-US" dirty="0"/>
                  <a:t>。</a:t>
                </a:r>
              </a:p>
              <a:p>
                <a:r>
                  <a:rPr lang="zh-CN" altLang="en-US" dirty="0"/>
                  <a:t>公式：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𝑊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ar-A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：</a:t>
                </a:r>
                <a:r>
                  <a:rPr lang="zh-CN" altLang="en-US" b="1" dirty="0"/>
                  <a:t>新的隐藏状态</a:t>
                </a:r>
                <a:endParaRPr lang="zh-CN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ar-AE" dirty="0"/>
                  <a:t>：</a:t>
                </a:r>
                <a:r>
                  <a:rPr lang="zh-CN" altLang="en-US" b="1" dirty="0"/>
                  <a:t>用于建模时间依赖的函数</a:t>
                </a:r>
                <a:r>
                  <a:rPr lang="zh-CN" altLang="en-US" dirty="0"/>
                  <a:t>（带参数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𝑊</m:t>
                    </m:r>
                  </m:oMath>
                </a14:m>
                <a:r>
                  <a:rPr lang="zh-CN" altLang="en-US" dirty="0"/>
                  <a:t>）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ar-AE" dirty="0"/>
                  <a:t>：</a:t>
                </a:r>
                <a:r>
                  <a:rPr lang="zh-CN" altLang="en-US" b="1" dirty="0"/>
                  <a:t>上一时刻的隐藏状态</a:t>
                </a:r>
                <a:endParaRPr lang="zh-CN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：</a:t>
                </a:r>
                <a:r>
                  <a:rPr lang="zh-CN" altLang="en-US" b="1" dirty="0"/>
                  <a:t>某一时刻的输入</a:t>
                </a:r>
                <a:endParaRPr lang="zh-CN" altLang="en-US" dirty="0"/>
              </a:p>
              <a:p>
                <a:r>
                  <a:rPr lang="zh-CN" altLang="en-US" dirty="0"/>
                  <a:t>示意图：输入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进入单元得到输出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上一时刻的隐藏状态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通过**一步延迟（</a:t>
                </a:r>
                <a:r>
                  <a:rPr lang="en-US" dirty="0"/>
                  <a:t>one-step delay）**</a:t>
                </a:r>
                <a:r>
                  <a:rPr lang="zh-CN" altLang="en-US" dirty="0"/>
                  <a:t>反馈到当前，得到当前隐藏状态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循环神经网络（</a:t>
                </a:r>
                <a:r>
                  <a:rPr lang="en-US" b="1" dirty="0"/>
                  <a:t>Recurrent Neural Network, RNN）</a:t>
                </a:r>
                <a:endParaRPr lang="en-US" dirty="0"/>
              </a:p>
              <a:p>
                <a:r>
                  <a:rPr lang="en-US" dirty="0"/>
                  <a:t>RNN </a:t>
                </a:r>
                <a:r>
                  <a:rPr lang="zh-CN" altLang="en-US" dirty="0"/>
                  <a:t>在结构中</a:t>
                </a:r>
                <a:r>
                  <a:rPr lang="zh-CN" altLang="en-US" b="1" dirty="0"/>
                  <a:t>引入了循环</a:t>
                </a:r>
                <a:r>
                  <a:rPr lang="zh-CN" altLang="en-US" dirty="0"/>
                  <a:t>，从而具备</a:t>
                </a:r>
                <a:r>
                  <a:rPr lang="zh-CN" altLang="en-US" b="1" dirty="0"/>
                  <a:t>时间</a:t>
                </a:r>
                <a:r>
                  <a:rPr lang="zh-CN" altLang="en-US" dirty="0"/>
                  <a:t>的概念。</a:t>
                </a:r>
              </a:p>
              <a:p>
                <a:r>
                  <a:rPr lang="zh-CN" altLang="en-US" dirty="0"/>
                  <a:t>它被设计用来处理</a:t>
                </a:r>
                <a:r>
                  <a:rPr lang="zh-CN" altLang="en-US" b="1" dirty="0"/>
                  <a:t>输入序列</a:t>
                </a:r>
                <a:r>
                  <a:rPr lang="zh-CN" altLang="en-US" dirty="0"/>
                  <a:t>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𝑥_1,…,𝑥_𝑛</a:t>
                </a:r>
                <a:r>
                  <a:rPr lang="ar-AE" dirty="0"/>
                  <a:t>，</a:t>
                </a:r>
                <a:r>
                  <a:rPr lang="zh-CN" altLang="en-US" dirty="0"/>
                  <a:t>并可产生</a:t>
                </a:r>
                <a:r>
                  <a:rPr lang="zh-CN" altLang="en-US" b="1" dirty="0"/>
                  <a:t>输出序列</a:t>
                </a:r>
                <a:r>
                  <a:rPr lang="zh-CN" altLang="en-US" dirty="0"/>
                  <a:t>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𝑦_1,…,𝑦_𝑚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为了处理</a:t>
                </a:r>
                <a:r>
                  <a:rPr lang="zh-CN" altLang="en-US" b="1" dirty="0"/>
                  <a:t>任意长度</a:t>
                </a:r>
                <a:r>
                  <a:rPr lang="zh-CN" altLang="en-US" dirty="0"/>
                  <a:t>的输入序列：</a:t>
                </a:r>
              </a:p>
              <a:p>
                <a:pPr lvl="1"/>
                <a:r>
                  <a:rPr lang="en-US" dirty="0"/>
                  <a:t>RNN </a:t>
                </a:r>
                <a:r>
                  <a:rPr lang="zh-CN" altLang="en-US" dirty="0"/>
                  <a:t>以</a:t>
                </a:r>
                <a:r>
                  <a:rPr lang="zh-CN" altLang="en-US" b="1" dirty="0"/>
                  <a:t>时间步</a:t>
                </a:r>
                <a:r>
                  <a:rPr lang="zh-CN" altLang="en-US" dirty="0"/>
                  <a:t>为单位</a:t>
                </a:r>
                <a:r>
                  <a:rPr lang="zh-CN" altLang="en-US" b="1" dirty="0"/>
                  <a:t>顺序</a:t>
                </a:r>
                <a:r>
                  <a:rPr lang="zh-CN" altLang="en-US" dirty="0"/>
                  <a:t>处理数据；</a:t>
                </a:r>
              </a:p>
              <a:p>
                <a:pPr lvl="1"/>
                <a:r>
                  <a:rPr lang="zh-CN" altLang="en-US" dirty="0"/>
                  <a:t>通过</a:t>
                </a:r>
                <a:r>
                  <a:rPr lang="zh-CN" altLang="en-US" b="1" dirty="0"/>
                  <a:t>隐藏状态（</a:t>
                </a:r>
                <a:r>
                  <a:rPr lang="en-US" b="1" dirty="0"/>
                  <a:t>hidden state）</a:t>
                </a:r>
                <a:r>
                  <a:rPr lang="zh-CN" altLang="en-US" b="1" dirty="0"/>
                  <a:t>保存过去时间步的记忆</a:t>
                </a:r>
                <a:r>
                  <a:rPr lang="zh-CN" altLang="en-US" dirty="0"/>
                  <a:t>。</a:t>
                </a:r>
              </a:p>
              <a:p>
                <a:r>
                  <a:rPr lang="en-US" dirty="0"/>
                  <a:t>RNN </a:t>
                </a:r>
                <a:r>
                  <a:rPr lang="zh-CN" altLang="en-US" dirty="0"/>
                  <a:t>非常适合时间序列，因为它能利用隐藏状态来</a:t>
                </a:r>
                <a:r>
                  <a:rPr lang="zh-CN" altLang="en-US" b="1" dirty="0"/>
                  <a:t>建模时间依赖关系（</a:t>
                </a:r>
                <a:r>
                  <a:rPr lang="en-US" b="1" dirty="0"/>
                  <a:t>temporal dependencies）</a:t>
                </a:r>
                <a:r>
                  <a:rPr lang="en-US" dirty="0"/>
                  <a:t>。</a:t>
                </a:r>
              </a:p>
              <a:p>
                <a:r>
                  <a:rPr lang="zh-CN" altLang="en-US" dirty="0"/>
                  <a:t>公式：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ℎ_𝑡=𝑓_𝑊 (ℎ_(𝑡−1),𝑥_𝑡)</a:t>
                </a:r>
                <a:endParaRPr lang="ar-AE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ℎ_𝑡</a:t>
                </a:r>
                <a:r>
                  <a:rPr lang="ar-AE" dirty="0"/>
                  <a:t>：</a:t>
                </a:r>
                <a:r>
                  <a:rPr lang="zh-CN" altLang="en-US" b="1" dirty="0"/>
                  <a:t>新的隐藏状态</a:t>
                </a:r>
                <a:endParaRPr lang="zh-CN" altLang="en-US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𝑓_𝑊</a:t>
                </a:r>
                <a:r>
                  <a:rPr lang="ar-AE" dirty="0"/>
                  <a:t>：</a:t>
                </a:r>
                <a:r>
                  <a:rPr lang="zh-CN" altLang="en-US" b="1" dirty="0"/>
                  <a:t>用于建模时间依赖的函数</a:t>
                </a:r>
                <a:r>
                  <a:rPr lang="zh-CN" altLang="en-US" dirty="0"/>
                  <a:t>（带参数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𝑊</a:t>
                </a:r>
                <a:r>
                  <a:rPr lang="zh-CN" altLang="en-US" dirty="0"/>
                  <a:t>）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ℎ_(𝑡−1)</a:t>
                </a:r>
                <a:r>
                  <a:rPr lang="ar-AE" dirty="0"/>
                  <a:t>：</a:t>
                </a:r>
                <a:r>
                  <a:rPr lang="zh-CN" altLang="en-US" b="1" dirty="0"/>
                  <a:t>上一时刻的隐藏状态</a:t>
                </a:r>
                <a:endParaRPr lang="zh-CN" altLang="en-US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𝑥_𝑡</a:t>
                </a:r>
                <a:r>
                  <a:rPr lang="ar-AE" dirty="0"/>
                  <a:t>：</a:t>
                </a:r>
                <a:r>
                  <a:rPr lang="zh-CN" altLang="en-US" b="1" dirty="0"/>
                  <a:t>某一时刻的输入</a:t>
                </a:r>
                <a:endParaRPr lang="zh-CN" altLang="en-US" dirty="0"/>
              </a:p>
              <a:p>
                <a:r>
                  <a:rPr lang="zh-CN" altLang="en-US" dirty="0"/>
                  <a:t>示意图：输入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𝑥_𝑡</a:t>
                </a:r>
                <a:r>
                  <a:rPr lang="zh-CN" altLang="en-US" dirty="0"/>
                  <a:t>进入单元得到输出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𝑦_𝑡</a:t>
                </a:r>
                <a:r>
                  <a:rPr lang="ar-AE" dirty="0"/>
                  <a:t>，</a:t>
                </a:r>
                <a:r>
                  <a:rPr lang="zh-CN" altLang="en-US" dirty="0"/>
                  <a:t>上一时刻的隐藏状态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ℎ_(𝑡−1)</a:t>
                </a:r>
                <a:r>
                  <a:rPr lang="zh-CN" altLang="en-US" dirty="0"/>
                  <a:t>通过**一步延迟（</a:t>
                </a:r>
                <a:r>
                  <a:rPr lang="en-US" dirty="0"/>
                  <a:t>one-step delay）**</a:t>
                </a:r>
                <a:r>
                  <a:rPr lang="zh-CN" altLang="en-US" dirty="0"/>
                  <a:t>反馈到当前，得到当前隐藏状态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ℎ_𝑡</a:t>
                </a:r>
                <a:r>
                  <a:rPr lang="ar-AE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循环神经网络（</a:t>
                </a:r>
                <a:r>
                  <a:rPr lang="en-US" b="1" dirty="0"/>
                  <a:t>Recurrent Neural Network）</a:t>
                </a:r>
                <a:endParaRPr lang="en-US" dirty="0"/>
              </a:p>
              <a:p>
                <a:r>
                  <a:rPr lang="en-US" dirty="0"/>
                  <a:t>RNN </a:t>
                </a:r>
                <a:r>
                  <a:rPr lang="zh-CN" altLang="en-US" dirty="0"/>
                  <a:t>可以在多个</a:t>
                </a:r>
                <a:r>
                  <a:rPr lang="zh-CN" altLang="en-US" b="1" dirty="0"/>
                  <a:t>时间步</a:t>
                </a:r>
                <a:r>
                  <a:rPr lang="zh-CN" altLang="en-US" dirty="0"/>
                  <a:t>上被“</a:t>
                </a:r>
                <a:r>
                  <a:rPr lang="zh-CN" altLang="en-US" b="1" dirty="0"/>
                  <a:t>展开</a:t>
                </a:r>
                <a:r>
                  <a:rPr lang="zh-CN" altLang="en-US" dirty="0"/>
                  <a:t>”（</a:t>
                </a:r>
                <a:r>
                  <a:rPr lang="en-US" dirty="0"/>
                  <a:t>unroll）。</a:t>
                </a:r>
              </a:p>
              <a:p>
                <a:r>
                  <a:rPr lang="zh-CN" altLang="en-US" dirty="0"/>
                  <a:t>因为每个时间步执行的是</a:t>
                </a:r>
                <a:r>
                  <a:rPr lang="zh-CN" altLang="en-US" b="1" dirty="0"/>
                  <a:t>同一个函数</a:t>
                </a:r>
                <a:r>
                  <a:rPr lang="zh-CN" altLang="en-US" dirty="0"/>
                  <a:t>，所以各时间步的</a:t>
                </a:r>
                <a:r>
                  <a:rPr lang="zh-CN" altLang="en-US" b="1" dirty="0"/>
                  <a:t>参数相同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共享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训练时 </a:t>
                </a:r>
                <a:r>
                  <a:rPr lang="en-US" dirty="0"/>
                  <a:t>RNN </a:t>
                </a:r>
                <a:r>
                  <a:rPr lang="zh-CN" altLang="en-US" dirty="0"/>
                  <a:t>通过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backprop）</a:t>
                </a:r>
                <a:r>
                  <a:rPr lang="zh-CN" altLang="en-US" b="1" dirty="0"/>
                  <a:t>学习参数，学到的参数可适用于不同长度</a:t>
                </a:r>
                <a:r>
                  <a:rPr lang="zh-CN" altLang="en-US" dirty="0"/>
                  <a:t>的序列。</a:t>
                </a:r>
              </a:p>
              <a:p>
                <a:r>
                  <a:rPr lang="zh-CN" altLang="en-US" dirty="0"/>
                  <a:t>公式：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𝑊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ar-AE" dirty="0"/>
              </a:p>
              <a:p>
                <a:r>
                  <a:rPr lang="zh-CN" altLang="en-US" dirty="0"/>
                  <a:t>示意：</a:t>
                </a:r>
              </a:p>
              <a:p>
                <a:r>
                  <a:rPr lang="zh-CN" altLang="en-US" dirty="0"/>
                  <a:t>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→ </a:t>
                </a:r>
                <a:r>
                  <a:rPr lang="zh-CN" altLang="en-US" dirty="0"/>
                  <a:t>红色单元 → 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并由上一时刻隐藏状态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通过</a:t>
                </a:r>
                <a:r>
                  <a:rPr lang="zh-CN" altLang="en-US" b="1" dirty="0"/>
                  <a:t>一步延迟</a:t>
                </a:r>
                <a:r>
                  <a:rPr lang="zh-CN" altLang="en-US" dirty="0"/>
                  <a:t>影响当前隐藏状态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展开后，每个时间点都使用</a:t>
                </a:r>
                <a:r>
                  <a:rPr lang="zh-CN" altLang="en-US" b="1" dirty="0"/>
                  <a:t>相同的一组参数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需学习的参数：</a:t>
                </a:r>
                <a:r>
                  <a:rPr lang="en-US" b="1" dirty="0"/>
                  <a:t>U, V, W</a:t>
                </a:r>
                <a:r>
                  <a:rPr lang="en-US" dirty="0"/>
                  <a:t>（</a:t>
                </a:r>
                <a:r>
                  <a:rPr lang="zh-CN" altLang="en-US" dirty="0"/>
                  <a:t>输入到隐层、隐层到输出、隐层到隐层的权重）。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循环神经网络（</a:t>
                </a:r>
                <a:r>
                  <a:rPr lang="en-US" b="1" dirty="0"/>
                  <a:t>Recurrent Neural Network）</a:t>
                </a:r>
                <a:endParaRPr lang="en-US" dirty="0"/>
              </a:p>
              <a:p>
                <a:r>
                  <a:rPr lang="en-US" dirty="0"/>
                  <a:t>RNN </a:t>
                </a:r>
                <a:r>
                  <a:rPr lang="zh-CN" altLang="en-US" dirty="0"/>
                  <a:t>可以在多个</a:t>
                </a:r>
                <a:r>
                  <a:rPr lang="zh-CN" altLang="en-US" b="1" dirty="0"/>
                  <a:t>时间步</a:t>
                </a:r>
                <a:r>
                  <a:rPr lang="zh-CN" altLang="en-US" dirty="0"/>
                  <a:t>上被“</a:t>
                </a:r>
                <a:r>
                  <a:rPr lang="zh-CN" altLang="en-US" b="1" dirty="0"/>
                  <a:t>展开</a:t>
                </a:r>
                <a:r>
                  <a:rPr lang="zh-CN" altLang="en-US" dirty="0"/>
                  <a:t>”（</a:t>
                </a:r>
                <a:r>
                  <a:rPr lang="en-US" dirty="0"/>
                  <a:t>unroll）。</a:t>
                </a:r>
              </a:p>
              <a:p>
                <a:r>
                  <a:rPr lang="zh-CN" altLang="en-US" dirty="0"/>
                  <a:t>因为每个时间步执行的是</a:t>
                </a:r>
                <a:r>
                  <a:rPr lang="zh-CN" altLang="en-US" b="1" dirty="0"/>
                  <a:t>同一个函数</a:t>
                </a:r>
                <a:r>
                  <a:rPr lang="zh-CN" altLang="en-US" dirty="0"/>
                  <a:t>，所以各时间步的</a:t>
                </a:r>
                <a:r>
                  <a:rPr lang="zh-CN" altLang="en-US" b="1" dirty="0"/>
                  <a:t>参数相同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共享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训练时 </a:t>
                </a:r>
                <a:r>
                  <a:rPr lang="en-US" dirty="0"/>
                  <a:t>RNN </a:t>
                </a:r>
                <a:r>
                  <a:rPr lang="zh-CN" altLang="en-US" dirty="0"/>
                  <a:t>通过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backprop）</a:t>
                </a:r>
                <a:r>
                  <a:rPr lang="zh-CN" altLang="en-US" b="1" dirty="0"/>
                  <a:t>学习参数，学到的参数可适用于不同长度</a:t>
                </a:r>
                <a:r>
                  <a:rPr lang="zh-CN" altLang="en-US" dirty="0"/>
                  <a:t>的序列。</a:t>
                </a:r>
              </a:p>
              <a:p>
                <a:r>
                  <a:rPr lang="zh-CN" altLang="en-US" dirty="0"/>
                  <a:t>公式：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ℎ_𝑡=𝑓_𝑊 (ℎ_(𝑡−1)ⓜ,𝑥_𝑡 )</a:t>
                </a:r>
                <a:endParaRPr lang="ar-AE" dirty="0"/>
              </a:p>
              <a:p>
                <a:r>
                  <a:rPr lang="zh-CN" altLang="en-US" dirty="0"/>
                  <a:t>示意：</a:t>
                </a:r>
              </a:p>
              <a:p>
                <a:r>
                  <a:rPr lang="zh-CN" altLang="en-US" dirty="0"/>
                  <a:t>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𝑥_𝑡</a:t>
                </a:r>
                <a:r>
                  <a:rPr lang="ar-AE" dirty="0"/>
                  <a:t>→ </a:t>
                </a:r>
                <a:r>
                  <a:rPr lang="zh-CN" altLang="en-US" dirty="0"/>
                  <a:t>红色单元 → 输出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𝑦_𝑡</a:t>
                </a:r>
                <a:r>
                  <a:rPr lang="ar-AE" dirty="0"/>
                  <a:t>，</a:t>
                </a:r>
                <a:r>
                  <a:rPr lang="zh-CN" altLang="en-US" dirty="0"/>
                  <a:t>并由上一时刻隐藏状态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ℎ_(𝑡−1)</a:t>
                </a:r>
                <a:r>
                  <a:rPr lang="zh-CN" altLang="en-US" dirty="0"/>
                  <a:t>通过</a:t>
                </a:r>
                <a:r>
                  <a:rPr lang="zh-CN" altLang="en-US" b="1" dirty="0"/>
                  <a:t>一步延迟</a:t>
                </a:r>
                <a:r>
                  <a:rPr lang="zh-CN" altLang="en-US" dirty="0"/>
                  <a:t>影响当前隐藏状态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ℎ_𝑡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展开后，每个时间点都使用</a:t>
                </a:r>
                <a:r>
                  <a:rPr lang="zh-CN" altLang="en-US" b="1" dirty="0"/>
                  <a:t>相同的一组参数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需学习的参数：</a:t>
                </a:r>
                <a:r>
                  <a:rPr lang="en-US" b="1" dirty="0"/>
                  <a:t>U, V, W</a:t>
                </a:r>
                <a:r>
                  <a:rPr lang="en-US" dirty="0"/>
                  <a:t>（</a:t>
                </a:r>
                <a:r>
                  <a:rPr lang="zh-CN" altLang="en-US" dirty="0"/>
                  <a:t>输入到隐层、隐层到输出、隐层到隐层的权重）。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3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ChatGPT said:</a:t>
            </a:r>
          </a:p>
          <a:p>
            <a:r>
              <a:rPr lang="zh-CN" altLang="en-US" b="1" dirty="0"/>
              <a:t>词法分析（</a:t>
            </a:r>
            <a:r>
              <a:rPr lang="en-US" b="1" dirty="0"/>
              <a:t>Lexical Analysis）</a:t>
            </a:r>
          </a:p>
          <a:p>
            <a:r>
              <a:rPr lang="zh-CN" altLang="en-US" dirty="0"/>
              <a:t>将输入文本</a:t>
            </a:r>
            <a:r>
              <a:rPr lang="zh-CN" altLang="en-US" b="1" dirty="0"/>
              <a:t>拆分</a:t>
            </a:r>
            <a:r>
              <a:rPr lang="zh-CN" altLang="en-US" dirty="0"/>
              <a:t>成词、符号或其他</a:t>
            </a:r>
            <a:r>
              <a:rPr lang="zh-CN" altLang="en-US" b="1" dirty="0"/>
              <a:t>有意义的元素</a:t>
            </a:r>
            <a:r>
              <a:rPr lang="zh-CN" altLang="en-US" dirty="0"/>
              <a:t>（称为 </a:t>
            </a:r>
            <a:r>
              <a:rPr lang="en-US" b="1" dirty="0"/>
              <a:t>token</a:t>
            </a:r>
            <a:r>
              <a:rPr lang="en-US" dirty="0"/>
              <a:t>）。</a:t>
            </a:r>
          </a:p>
          <a:p>
            <a:r>
              <a:rPr lang="en-US" b="1" dirty="0"/>
              <a:t>Token</a:t>
            </a:r>
            <a:r>
              <a:rPr lang="en-US" dirty="0"/>
              <a:t> </a:t>
            </a:r>
            <a:r>
              <a:rPr lang="zh-CN" altLang="en-US" dirty="0"/>
              <a:t>是 </a:t>
            </a:r>
            <a:r>
              <a:rPr lang="en-US" dirty="0"/>
              <a:t>NLP </a:t>
            </a:r>
            <a:r>
              <a:rPr lang="zh-CN" altLang="en-US" dirty="0"/>
              <a:t>处理中</a:t>
            </a:r>
            <a:r>
              <a:rPr lang="zh-CN" altLang="en-US" b="1" dirty="0"/>
              <a:t>最小的文本单位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例：句子 “</a:t>
            </a:r>
            <a:r>
              <a:rPr lang="en-US" dirty="0"/>
              <a:t>He came at 6 PM.” </a:t>
            </a:r>
            <a:r>
              <a:rPr lang="zh-CN" altLang="en-US" dirty="0"/>
              <a:t>可被切分为</a:t>
            </a:r>
            <a:br>
              <a:rPr lang="zh-CN" altLang="en-US" dirty="0"/>
            </a:b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["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He", "came", "at", "6", "PM", "."]</a:t>
            </a:r>
            <a:r>
              <a:rPr lang="en-US" dirty="0"/>
              <a:t> </a:t>
            </a:r>
            <a:r>
              <a:rPr lang="zh-CN" altLang="en-US" dirty="0"/>
              <a:t>这些 </a:t>
            </a:r>
            <a:r>
              <a:rPr lang="en-US" dirty="0"/>
              <a:t>token。</a:t>
            </a:r>
          </a:p>
          <a:p>
            <a:r>
              <a:rPr lang="zh-CN" altLang="en-US" dirty="0"/>
              <a:t>在分词之前，文本可以按</a:t>
            </a:r>
            <a:r>
              <a:rPr lang="zh-CN" altLang="en-US" b="1" dirty="0"/>
              <a:t>层级</a:t>
            </a:r>
            <a:r>
              <a:rPr lang="zh-CN" altLang="en-US" dirty="0"/>
              <a:t>先做切分。</a:t>
            </a:r>
            <a:br>
              <a:rPr lang="zh-CN" altLang="en-US" dirty="0"/>
            </a:br>
            <a:r>
              <a:rPr lang="zh-CN" altLang="en-US" dirty="0"/>
              <a:t>例如：可以先把</a:t>
            </a:r>
            <a:r>
              <a:rPr lang="zh-CN" altLang="en-US" b="1" dirty="0"/>
              <a:t>段落（</a:t>
            </a:r>
            <a:r>
              <a:rPr lang="en-US" b="1" dirty="0"/>
              <a:t>paragraph）</a:t>
            </a:r>
            <a:r>
              <a:rPr lang="zh-CN" altLang="en-US" b="1" dirty="0"/>
              <a:t>切成句子（</a:t>
            </a:r>
            <a:r>
              <a:rPr lang="en-US" b="1" dirty="0"/>
              <a:t>sentences）</a:t>
            </a:r>
            <a:r>
              <a:rPr lang="en-US" dirty="0"/>
              <a:t>，</a:t>
            </a:r>
            <a:r>
              <a:rPr lang="zh-CN" altLang="en-US" dirty="0"/>
              <a:t>然后再把句子切成 </a:t>
            </a:r>
            <a:r>
              <a:rPr lang="en-US" dirty="0"/>
              <a:t>token </a:t>
            </a:r>
            <a:r>
              <a:rPr lang="zh-CN" altLang="en-US" dirty="0"/>
              <a:t>等。</a:t>
            </a:r>
          </a:p>
          <a:p>
            <a:r>
              <a:rPr lang="zh-CN" altLang="en-US" dirty="0"/>
              <a:t>（图示：</a:t>
            </a:r>
            <a:r>
              <a:rPr lang="en-US" b="1" dirty="0"/>
              <a:t>Text</a:t>
            </a:r>
            <a:r>
              <a:rPr lang="en-US" dirty="0"/>
              <a:t> → </a:t>
            </a:r>
            <a:r>
              <a:rPr lang="en-US" b="1" dirty="0"/>
              <a:t>Sentence Detection</a:t>
            </a:r>
            <a:r>
              <a:rPr lang="en-US" dirty="0"/>
              <a:t>（</a:t>
            </a:r>
            <a:r>
              <a:rPr lang="zh-CN" altLang="en-US" dirty="0"/>
              <a:t>句子检测）→ </a:t>
            </a:r>
            <a:r>
              <a:rPr lang="en-US" b="1" dirty="0"/>
              <a:t>Tokens</a:t>
            </a:r>
            <a:r>
              <a:rPr lang="en-US" dirty="0"/>
              <a:t>，</a:t>
            </a:r>
            <a:r>
              <a:rPr lang="zh-CN" altLang="en-US" dirty="0"/>
              <a:t>如 “</a:t>
            </a:r>
            <a:r>
              <a:rPr lang="en-US" dirty="0"/>
              <a:t>a / paragraph / is / …”）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5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27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9/22/25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3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7374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806172" y="1489497"/>
            <a:ext cx="7700244" cy="125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RNNs can be </a:t>
            </a:r>
            <a:r>
              <a:rPr lang="en-US" sz="2400" dirty="0">
                <a:solidFill>
                  <a:srgbClr val="C00000"/>
                </a:solidFill>
              </a:rPr>
              <a:t>unrolled</a:t>
            </a:r>
            <a:r>
              <a:rPr lang="en-US" sz="2400" dirty="0"/>
              <a:t> across multiple </a:t>
            </a:r>
            <a:r>
              <a:rPr lang="en-US" sz="2400" dirty="0">
                <a:solidFill>
                  <a:srgbClr val="C00000"/>
                </a:solidFill>
              </a:rPr>
              <a:t>time steps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Since these steps represent a </a:t>
            </a:r>
            <a:r>
              <a:rPr lang="en-US" sz="2400" dirty="0">
                <a:solidFill>
                  <a:srgbClr val="C00000"/>
                </a:solidFill>
              </a:rPr>
              <a:t>same function </a:t>
            </a:r>
            <a:r>
              <a:rPr lang="en-US" sz="2400" dirty="0"/>
              <a:t>over time, the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of all step are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  <a:r>
              <a:rPr lang="en-US" sz="2400" dirty="0"/>
              <a:t>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When RNN learns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during training (</a:t>
            </a:r>
            <a:r>
              <a:rPr lang="en-US" sz="2400" dirty="0">
                <a:solidFill>
                  <a:srgbClr val="C00000"/>
                </a:solidFill>
              </a:rPr>
              <a:t>backprop</a:t>
            </a:r>
            <a:r>
              <a:rPr lang="en-US" sz="2400" dirty="0"/>
              <a:t>) they are </a:t>
            </a:r>
            <a:r>
              <a:rPr lang="en-US" sz="2400" dirty="0" err="1">
                <a:solidFill>
                  <a:srgbClr val="C00000"/>
                </a:solidFill>
                <a:latin typeface="Calibri"/>
                <a:cs typeface="Calibri"/>
              </a:rPr>
              <a:t>applicabale</a:t>
            </a:r>
            <a:r>
              <a:rPr lang="en-US" sz="2400" dirty="0">
                <a:latin typeface="Calibri"/>
                <a:cs typeface="Calibri"/>
              </a:rPr>
              <a:t> to different sequence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lengths</a:t>
            </a: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1304897" y="23583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Unrolling RNNs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3951" y="3651014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04214" y="392388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21722" y="3914213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5776692" y="4247521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77247" y="3368336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47" y="3368336"/>
                <a:ext cx="6086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94313" y="3368336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13" y="3368336"/>
                <a:ext cx="6108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294312" y="4110215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12" y="4110215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917171" y="4105771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171" y="4105771"/>
                <a:ext cx="9632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638285" y="5007480"/>
            <a:ext cx="17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One-step delay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67464" y="198488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901289" y="250892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005235" y="2248080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074323" y="1953377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323" y="1953377"/>
                <a:ext cx="57272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1277825" y="1702204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25" y="1702204"/>
                <a:ext cx="574452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1277825" y="2444083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25" y="2444083"/>
                <a:ext cx="58375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0189297" y="3392308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923122" y="3916349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1027068" y="3655507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096155" y="3360804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155" y="3360804"/>
                <a:ext cx="565604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1299659" y="3109631"/>
                <a:ext cx="56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659" y="3109631"/>
                <a:ext cx="567335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299659" y="3851510"/>
                <a:ext cx="576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659" y="3851510"/>
                <a:ext cx="57663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0181026" y="4829390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914851" y="5353431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1018797" y="5092589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087885" y="4797886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85" y="4797886"/>
                <a:ext cx="572721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1291387" y="4546713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87" y="4546713"/>
                <a:ext cx="574452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1291387" y="5288592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87" y="5288592"/>
                <a:ext cx="583750" cy="46166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9875260" y="2541319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 48"/>
          <p:cNvSpPr/>
          <p:nvPr/>
        </p:nvSpPr>
        <p:spPr>
          <a:xfrm>
            <a:off x="9911425" y="3955933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Freeform 49"/>
          <p:cNvSpPr/>
          <p:nvPr/>
        </p:nvSpPr>
        <p:spPr>
          <a:xfrm>
            <a:off x="9911424" y="5353431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EE166-2D3A-BAF9-C7F5-AF97C0831B16}"/>
              </a:ext>
            </a:extLst>
          </p:cNvPr>
          <p:cNvSpPr txBox="1"/>
          <p:nvPr/>
        </p:nvSpPr>
        <p:spPr>
          <a:xfrm>
            <a:off x="8506416" y="6426168"/>
            <a:ext cx="358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parameters for all time points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F1584-7523-1476-1615-E34C92C01DB3}"/>
              </a:ext>
            </a:extLst>
          </p:cNvPr>
          <p:cNvSpPr txBox="1"/>
          <p:nvPr/>
        </p:nvSpPr>
        <p:spPr>
          <a:xfrm>
            <a:off x="387824" y="6384011"/>
            <a:ext cx="524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Parameters to be learned:  U, V, W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D27973F-5045-3009-AB85-AEDFE8B75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" y="4540457"/>
            <a:ext cx="4572000" cy="18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E1E6E-52B6-F4CE-2132-D8841CDB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</a:t>
            </a:r>
          </a:p>
        </p:txBody>
      </p:sp>
      <p:pic>
        <p:nvPicPr>
          <p:cNvPr id="6" name="Shape 199">
            <a:extLst>
              <a:ext uri="{FF2B5EF4-FFF2-40B4-BE49-F238E27FC236}">
                <a16:creationId xmlns:a16="http://schemas.microsoft.com/office/drawing/2014/main" id="{18D7F57A-03A4-08B4-1925-0A0FCCEE8D08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44082" y="5520025"/>
            <a:ext cx="2210887" cy="52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33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AF83B-77B5-E683-8C7E-56858405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52" y="2314576"/>
            <a:ext cx="5796163" cy="4156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2B07D-447A-D67A-360E-03EBF4AE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48" y="1533526"/>
            <a:ext cx="2574258" cy="18954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BB78D3-A4E2-CF6F-F08A-27EC474E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RNN - Example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F1792-32F9-E64A-4C60-883C3068A055}"/>
              </a:ext>
            </a:extLst>
          </p:cNvPr>
          <p:cNvSpPr txBox="1"/>
          <p:nvPr/>
        </p:nvSpPr>
        <p:spPr>
          <a:xfrm>
            <a:off x="1044685" y="343162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H</a:t>
            </a:r>
            <a:r>
              <a:rPr lang="en-US" sz="1200" dirty="0"/>
              <a:t>0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1</a:t>
            </a:r>
            <a:r>
              <a:rPr lang="en-US" sz="1800" dirty="0"/>
              <a:t> * 1.8 + 0) = </a:t>
            </a:r>
            <a:r>
              <a:rPr lang="en-US" sz="1800" dirty="0">
                <a:solidFill>
                  <a:srgbClr val="C00000"/>
                </a:solidFill>
              </a:rPr>
              <a:t>1.8</a:t>
            </a:r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H</a:t>
            </a:r>
            <a:r>
              <a:rPr lang="en-US" sz="1200" dirty="0"/>
              <a:t>1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0.5</a:t>
            </a:r>
            <a:r>
              <a:rPr lang="en-US" sz="1800" dirty="0"/>
              <a:t> * 1.8 + </a:t>
            </a:r>
            <a:r>
              <a:rPr lang="en-US" sz="1800" dirty="0">
                <a:solidFill>
                  <a:srgbClr val="C00000"/>
                </a:solidFill>
              </a:rPr>
              <a:t>1.8</a:t>
            </a:r>
            <a:r>
              <a:rPr lang="en-US" sz="1800" dirty="0"/>
              <a:t> * -0.5 + 0) =</a:t>
            </a:r>
            <a:r>
              <a:rPr lang="en-US" sz="1800" dirty="0">
                <a:solidFill>
                  <a:srgbClr val="C00000"/>
                </a:solidFill>
              </a:rPr>
              <a:t>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H</a:t>
            </a:r>
            <a:r>
              <a:rPr lang="en-US" sz="1200" dirty="0"/>
              <a:t>2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0.5</a:t>
            </a:r>
            <a:r>
              <a:rPr lang="en-US" sz="1800" dirty="0"/>
              <a:t> * 1.8 + </a:t>
            </a:r>
            <a:r>
              <a:rPr lang="en-US" sz="1800" dirty="0">
                <a:solidFill>
                  <a:srgbClr val="C00000"/>
                </a:solidFill>
              </a:rPr>
              <a:t>0</a:t>
            </a:r>
            <a:r>
              <a:rPr lang="en-US" sz="1800" dirty="0"/>
              <a:t> * -0.5 + 0) * 1.1 = </a:t>
            </a:r>
            <a:r>
              <a:rPr lang="en-US" sz="1800" dirty="0">
                <a:solidFill>
                  <a:srgbClr val="00B050"/>
                </a:solidFill>
              </a:rPr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8C559-3ABA-2E9D-0F18-859D6B55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89" y="350620"/>
            <a:ext cx="3828555" cy="17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796425" y="1"/>
            <a:ext cx="8259600" cy="92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sp>
        <p:nvSpPr>
          <p:cNvPr id="2" name="Shape 116">
            <a:extLst>
              <a:ext uri="{FF2B5EF4-FFF2-40B4-BE49-F238E27FC236}">
                <a16:creationId xmlns:a16="http://schemas.microsoft.com/office/drawing/2014/main" id="{6D8125E9-2968-65C4-DA9D-C61393FBBD48}"/>
              </a:ext>
            </a:extLst>
          </p:cNvPr>
          <p:cNvSpPr txBox="1"/>
          <p:nvPr/>
        </p:nvSpPr>
        <p:spPr>
          <a:xfrm>
            <a:off x="838200" y="5980112"/>
            <a:ext cx="32990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Image Captioning</a:t>
            </a:r>
          </a:p>
          <a:p>
            <a:pPr>
              <a:spcBef>
                <a:spcPts val="0"/>
              </a:spcBef>
            </a:pPr>
            <a:r>
              <a:rPr lang="en" dirty="0"/>
              <a:t>image -&gt; sequence of words</a:t>
            </a:r>
          </a:p>
        </p:txBody>
      </p:sp>
      <p:sp>
        <p:nvSpPr>
          <p:cNvPr id="3" name="Shape 125">
            <a:extLst>
              <a:ext uri="{FF2B5EF4-FFF2-40B4-BE49-F238E27FC236}">
                <a16:creationId xmlns:a16="http://schemas.microsoft.com/office/drawing/2014/main" id="{FF9CFE1D-012B-38D0-5C96-AFA607229B44}"/>
              </a:ext>
            </a:extLst>
          </p:cNvPr>
          <p:cNvSpPr txBox="1"/>
          <p:nvPr/>
        </p:nvSpPr>
        <p:spPr>
          <a:xfrm>
            <a:off x="4254804" y="5980112"/>
            <a:ext cx="4476258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Stock Prediction</a:t>
            </a:r>
          </a:p>
          <a:p>
            <a:pPr>
              <a:spcBef>
                <a:spcPts val="0"/>
              </a:spcBef>
            </a:pPr>
            <a:r>
              <a:rPr lang="en-US" dirty="0"/>
              <a:t>seq of s</a:t>
            </a:r>
            <a:r>
              <a:rPr lang="en" dirty="0"/>
              <a:t>tock prices -&gt; future </a:t>
            </a:r>
            <a:r>
              <a:rPr lang="en-US" dirty="0"/>
              <a:t>s</a:t>
            </a:r>
            <a:r>
              <a:rPr lang="en" dirty="0"/>
              <a:t>tock price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5B4F9FD1-C34E-482F-502B-2769748E243F}"/>
              </a:ext>
            </a:extLst>
          </p:cNvPr>
          <p:cNvSpPr txBox="1"/>
          <p:nvPr/>
        </p:nvSpPr>
        <p:spPr>
          <a:xfrm>
            <a:off x="8731062" y="6041674"/>
            <a:ext cx="4052400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Machine Translation</a:t>
            </a:r>
          </a:p>
          <a:p>
            <a:pPr>
              <a:spcBef>
                <a:spcPts val="0"/>
              </a:spcBef>
            </a:pPr>
            <a:r>
              <a:rPr lang="en" dirty="0">
                <a:highlight>
                  <a:srgbClr val="FFFF00"/>
                </a:highlight>
              </a:rPr>
              <a:t>seq of words -&gt; seq of words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38968-BB59-599F-F306-40D855180886}"/>
              </a:ext>
            </a:extLst>
          </p:cNvPr>
          <p:cNvSpPr txBox="1">
            <a:spLocks/>
          </p:cNvSpPr>
          <p:nvPr/>
        </p:nvSpPr>
        <p:spPr>
          <a:xfrm>
            <a:off x="668425" y="354414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US" sz="4000" dirty="0"/>
              <a:t>Text as a Sequence of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6C716-7CA0-2AD4-5131-33F99CC9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03" y="2055812"/>
            <a:ext cx="9467850" cy="392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C90F3-8ED3-7713-6233-75B4F425AE1E}"/>
              </a:ext>
            </a:extLst>
          </p:cNvPr>
          <p:cNvSpPr txBox="1"/>
          <p:nvPr/>
        </p:nvSpPr>
        <p:spPr>
          <a:xfrm>
            <a:off x="730469" y="1078758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RNNs</a:t>
            </a:r>
            <a:r>
              <a:rPr lang="en-US" sz="2400" dirty="0"/>
              <a:t> are designed to handle sequential data, and </a:t>
            </a:r>
            <a:r>
              <a:rPr lang="en-US" sz="2400" dirty="0">
                <a:solidFill>
                  <a:srgbClr val="C00000"/>
                </a:solidFill>
              </a:rPr>
              <a:t>other than time-ordered </a:t>
            </a:r>
            <a:r>
              <a:rPr lang="en-US" sz="2400" dirty="0"/>
              <a:t>data (e.g., time series), they can also process other types of </a:t>
            </a:r>
            <a:r>
              <a:rPr lang="en-US" sz="2400" dirty="0">
                <a:solidFill>
                  <a:srgbClr val="C00000"/>
                </a:solidFill>
              </a:rPr>
              <a:t>ordered sequences</a:t>
            </a:r>
          </a:p>
        </p:txBody>
      </p:sp>
    </p:spTree>
    <p:extLst>
      <p:ext uri="{BB962C8B-B14F-4D97-AF65-F5344CB8AC3E}">
        <p14:creationId xmlns:p14="http://schemas.microsoft.com/office/powerpoint/2010/main" val="300958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C026-F250-E882-D872-4B4F85E8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79" y="4547195"/>
            <a:ext cx="7412091" cy="22315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055" y="514454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RNN </a:t>
            </a:r>
            <a:r>
              <a:rPr lang="en-US" spc="-10" dirty="0"/>
              <a:t>for Processing Text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91056" y="1405689"/>
            <a:ext cx="11353800" cy="404662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20"/>
              </a:spcBef>
              <a:tabLst>
                <a:tab pos="240029" algn="l"/>
              </a:tabLst>
            </a:pPr>
            <a:r>
              <a:rPr lang="en-US" sz="2600" spc="-20" dirty="0"/>
              <a:t>A </a:t>
            </a:r>
            <a:r>
              <a:rPr lang="en-US" sz="2600" spc="-20" dirty="0">
                <a:solidFill>
                  <a:srgbClr val="C00000"/>
                </a:solidFill>
              </a:rPr>
              <a:t>text</a:t>
            </a:r>
            <a:r>
              <a:rPr lang="en-US" sz="2600" spc="-20" dirty="0"/>
              <a:t> is an </a:t>
            </a:r>
            <a:r>
              <a:rPr lang="en-US" sz="2600" spc="-20" dirty="0">
                <a:solidFill>
                  <a:srgbClr val="C00000"/>
                </a:solidFill>
              </a:rPr>
              <a:t>ordered sequence of words </a:t>
            </a:r>
            <a:r>
              <a:rPr lang="en-US" sz="2600" spc="-20" dirty="0"/>
              <a:t>and it’s </a:t>
            </a:r>
            <a:r>
              <a:rPr lang="en-US" sz="2600" dirty="0"/>
              <a:t>meaning depends on </a:t>
            </a:r>
            <a:r>
              <a:rPr lang="en-US" sz="2600" dirty="0">
                <a:solidFill>
                  <a:srgbClr val="C00000"/>
                </a:solidFill>
              </a:rPr>
              <a:t>relationships between words</a:t>
            </a:r>
            <a:r>
              <a:rPr lang="en-US" sz="2600" dirty="0"/>
              <a:t>.</a:t>
            </a:r>
            <a:endParaRPr lang="en-US" sz="2600" spc="-20" dirty="0"/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tabLst>
                <a:tab pos="240029" algn="l"/>
              </a:tabLst>
            </a:pPr>
            <a:r>
              <a:rPr lang="en-US" sz="2600" dirty="0"/>
              <a:t>RNNs can process a </a:t>
            </a:r>
            <a:r>
              <a:rPr lang="en-US" sz="2600" dirty="0">
                <a:solidFill>
                  <a:srgbClr val="C00000"/>
                </a:solidFill>
              </a:rPr>
              <a:t>sequence of words </a:t>
            </a:r>
            <a:r>
              <a:rPr lang="en-US" sz="2600" dirty="0"/>
              <a:t>and capture </a:t>
            </a:r>
            <a:r>
              <a:rPr lang="en-US" sz="2600" dirty="0">
                <a:solidFill>
                  <a:srgbClr val="C00000"/>
                </a:solidFill>
              </a:rPr>
              <a:t>dependencies</a:t>
            </a:r>
            <a:r>
              <a:rPr lang="en-US" sz="2600" dirty="0"/>
              <a:t> between them</a:t>
            </a:r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tabLst>
                <a:tab pos="240029" algn="l"/>
              </a:tabLst>
            </a:pPr>
            <a:r>
              <a:rPr lang="en-US" sz="2600" spc="-20" dirty="0"/>
              <a:t>RNNs can store information about </a:t>
            </a:r>
            <a:r>
              <a:rPr lang="en-US" sz="2600" spc="-20" dirty="0">
                <a:solidFill>
                  <a:srgbClr val="C00000"/>
                </a:solidFill>
              </a:rPr>
              <a:t>previous words</a:t>
            </a:r>
            <a:r>
              <a:rPr lang="en-US" sz="2600" spc="-20" dirty="0"/>
              <a:t> in the </a:t>
            </a:r>
            <a:r>
              <a:rPr lang="en-US" sz="2600" spc="-20" dirty="0">
                <a:solidFill>
                  <a:srgbClr val="C00000"/>
                </a:solidFill>
              </a:rPr>
              <a:t>hidden state</a:t>
            </a:r>
            <a:r>
              <a:rPr lang="en-US" sz="2600" dirty="0"/>
              <a:t>, allowing them to model </a:t>
            </a:r>
            <a:r>
              <a:rPr lang="en-US" sz="2600" dirty="0">
                <a:solidFill>
                  <a:srgbClr val="C00000"/>
                </a:solidFill>
              </a:rPr>
              <a:t>relationships between words</a:t>
            </a:r>
            <a:r>
              <a:rPr lang="en-US" sz="2600" dirty="0"/>
              <a:t>.</a:t>
            </a:r>
            <a:endParaRPr lang="en-US" sz="2600" b="1" dirty="0"/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tabLst>
                <a:tab pos="240029" algn="l"/>
              </a:tabLst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same weights </a:t>
            </a:r>
            <a:r>
              <a:rPr lang="en-US" sz="2600" dirty="0"/>
              <a:t>(parameters) are used for each input, making RNNs efficient for processing texts with </a:t>
            </a:r>
            <a:r>
              <a:rPr lang="en-US" sz="2600" dirty="0">
                <a:solidFill>
                  <a:srgbClr val="C00000"/>
                </a:solidFill>
              </a:rPr>
              <a:t>different length</a:t>
            </a:r>
            <a:r>
              <a:rPr lang="en-US" sz="2600" dirty="0"/>
              <a:t>.</a:t>
            </a:r>
            <a:endParaRPr lang="en-US" sz="2600" b="1" dirty="0"/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tabLst>
                <a:tab pos="240029" algn="l"/>
              </a:tabLst>
            </a:pPr>
            <a:endParaRPr lang="en-US" sz="2600" spc="-20" dirty="0"/>
          </a:p>
          <a:p>
            <a:pPr marL="240029" indent="-227329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029" algn="l"/>
              </a:tabLst>
            </a:pPr>
            <a:endParaRPr lang="en-US" sz="2600"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DE8D2-700D-76C9-9217-C98F413BBB27}"/>
              </a:ext>
            </a:extLst>
          </p:cNvPr>
          <p:cNvSpPr txBox="1"/>
          <p:nvPr/>
        </p:nvSpPr>
        <p:spPr>
          <a:xfrm>
            <a:off x="1208690" y="5075760"/>
            <a:ext cx="26591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RNN</a:t>
            </a:r>
            <a:r>
              <a:rPr lang="en-US" sz="1800" dirty="0"/>
              <a:t>s was the first Neural Network widely used for Language Modeling (</a:t>
            </a:r>
            <a:r>
              <a:rPr lang="en-US" sz="1800" dirty="0">
                <a:solidFill>
                  <a:srgbClr val="C00000"/>
                </a:solidFill>
              </a:rPr>
              <a:t>LM</a:t>
            </a:r>
            <a:r>
              <a:rPr lang="en-US" sz="1800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514304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90" dirty="0"/>
              <a:t>Natural</a:t>
            </a:r>
            <a:r>
              <a:rPr spc="-170" dirty="0"/>
              <a:t> </a:t>
            </a:r>
            <a:r>
              <a:rPr spc="-15" dirty="0"/>
              <a:t>Language</a:t>
            </a:r>
            <a:r>
              <a:rPr spc="-160" dirty="0"/>
              <a:t> </a:t>
            </a:r>
            <a:r>
              <a:rPr spc="-20" dirty="0"/>
              <a:t>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717" y="1758194"/>
            <a:ext cx="11750566" cy="4229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00" spc="55" dirty="0">
                <a:latin typeface="+mn-lt"/>
                <a:cs typeface="Microsoft Sans Serif"/>
              </a:rPr>
              <a:t>NLP is the field at the </a:t>
            </a:r>
            <a:r>
              <a:rPr lang="en-US" sz="2600" spc="55" dirty="0">
                <a:solidFill>
                  <a:srgbClr val="C00000"/>
                </a:solidFill>
                <a:latin typeface="+mn-lt"/>
                <a:cs typeface="Microsoft Sans Serif"/>
              </a:rPr>
              <a:t>intersection</a:t>
            </a:r>
            <a:r>
              <a:rPr lang="en-US" sz="2600" spc="55" dirty="0">
                <a:latin typeface="+mn-lt"/>
                <a:cs typeface="Microsoft Sans Serif"/>
              </a:rPr>
              <a:t> of Artificial intelligence and linguistics 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  <a:cs typeface="Microsoft Sans Serif"/>
              </a:rPr>
              <a:t>Natural language processing (NLP) is the set of methods for making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Microsoft Sans Serif"/>
              </a:rPr>
              <a:t>human language </a:t>
            </a:r>
            <a:r>
              <a:rPr lang="en-US" sz="2600" dirty="0">
                <a:latin typeface="+mn-lt"/>
                <a:cs typeface="Microsoft Sans Serif"/>
              </a:rPr>
              <a:t>accessible to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Microsoft Sans Serif"/>
              </a:rPr>
              <a:t>computers</a:t>
            </a:r>
            <a:r>
              <a:rPr lang="en-US" sz="2600" dirty="0">
                <a:latin typeface="+mn-lt"/>
                <a:cs typeface="Microsoft Sans Serif"/>
              </a:rPr>
              <a:t> 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00" spc="-5" dirty="0">
                <a:latin typeface="+mn-lt"/>
                <a:cs typeface="Arial MT"/>
              </a:rPr>
              <a:t>The goal of NLP is to provide </a:t>
            </a:r>
            <a:r>
              <a:rPr lang="en-US" sz="2600" dirty="0">
                <a:latin typeface="+mn-lt"/>
                <a:cs typeface="Arial MT"/>
              </a:rPr>
              <a:t>computational capabilities </a:t>
            </a:r>
            <a:r>
              <a:rPr lang="en-US" sz="2600" spc="-445" dirty="0">
                <a:latin typeface="+mn-lt"/>
                <a:cs typeface="Arial MT"/>
              </a:rPr>
              <a:t> </a:t>
            </a:r>
            <a:r>
              <a:rPr lang="en-US" sz="2600" spc="-5" dirty="0">
                <a:latin typeface="+mn-lt"/>
                <a:cs typeface="Arial MT"/>
              </a:rPr>
              <a:t>around human language using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language understanding (NLU) </a:t>
            </a:r>
            <a:r>
              <a:rPr lang="en-US" sz="2600" spc="-5" dirty="0">
                <a:latin typeface="+mn-lt"/>
                <a:cs typeface="Arial MT"/>
              </a:rPr>
              <a:t>and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language generation (NLG)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NLU</a:t>
            </a:r>
            <a:r>
              <a:rPr lang="en-US" sz="2600" spc="-5" dirty="0">
                <a:latin typeface="+mn-lt"/>
                <a:cs typeface="Arial MT"/>
              </a:rPr>
              <a:t> focuses on interpreting and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extracting information </a:t>
            </a:r>
            <a:r>
              <a:rPr lang="en-US" sz="2600" spc="-5" dirty="0">
                <a:latin typeface="+mn-lt"/>
                <a:cs typeface="Arial MT"/>
              </a:rPr>
              <a:t>from text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NLG</a:t>
            </a:r>
            <a:r>
              <a:rPr lang="en-US" sz="2600" spc="-5" dirty="0">
                <a:latin typeface="+mn-lt"/>
                <a:cs typeface="Arial MT"/>
              </a:rPr>
              <a:t> focuses on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generating</a:t>
            </a:r>
            <a:r>
              <a:rPr lang="en-US" sz="2600" spc="-5" dirty="0">
                <a:latin typeface="+mn-lt"/>
                <a:cs typeface="Arial MT"/>
              </a:rPr>
              <a:t> coherent and meaningful text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+mn-lt"/>
              <a:cs typeface="Arial MT"/>
            </a:endParaRP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+mn-lt"/>
              <a:cs typeface="Microsoft Sans Serif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DA3AD7D8-DA22-4958-8976-BA03607AC0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9504" y="4487917"/>
            <a:ext cx="3205655" cy="2186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7B678-3E96-90CE-9E0F-155360D821B4}"/>
              </a:ext>
            </a:extLst>
          </p:cNvPr>
          <p:cNvSpPr txBox="1"/>
          <p:nvPr/>
        </p:nvSpPr>
        <p:spPr>
          <a:xfrm>
            <a:off x="2362200" y="5434111"/>
            <a:ext cx="543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introduction of deep Leaning models, early NLP systems used </a:t>
            </a:r>
            <a:r>
              <a:rPr lang="en-US" dirty="0">
                <a:solidFill>
                  <a:srgbClr val="C00000"/>
                </a:solidFill>
              </a:rPr>
              <a:t>rule-based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probability-based </a:t>
            </a: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19390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432257"/>
            <a:ext cx="6571593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60" dirty="0"/>
              <a:t>Applications</a:t>
            </a:r>
            <a:r>
              <a:rPr spc="-170" dirty="0"/>
              <a:t> </a:t>
            </a:r>
            <a:r>
              <a:rPr spc="254" dirty="0"/>
              <a:t>of</a:t>
            </a:r>
            <a:r>
              <a:rPr spc="-155" dirty="0"/>
              <a:t> </a:t>
            </a:r>
            <a:r>
              <a:rPr spc="-114" dirty="0"/>
              <a:t>NLP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4382" y="1589831"/>
            <a:ext cx="8104505" cy="43409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34010" indent="-321945">
              <a:spcBef>
                <a:spcPts val="77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sz="2600" spc="50" dirty="0">
                <a:latin typeface="+mn-lt"/>
                <a:cs typeface="Microsoft Sans Serif"/>
              </a:rPr>
              <a:t>Question </a:t>
            </a:r>
            <a:r>
              <a:rPr sz="2600" spc="50" dirty="0">
                <a:solidFill>
                  <a:srgbClr val="C00000"/>
                </a:solidFill>
                <a:latin typeface="+mn-lt"/>
                <a:cs typeface="Microsoft Sans Serif"/>
              </a:rPr>
              <a:t>Answering</a:t>
            </a:r>
          </a:p>
          <a:p>
            <a:pPr marL="334010" indent="-321945">
              <a:spcBef>
                <a:spcPts val="775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sz="2600" spc="50" dirty="0">
                <a:latin typeface="+mn-lt"/>
                <a:cs typeface="Microsoft Sans Serif"/>
              </a:rPr>
              <a:t>Text </a:t>
            </a:r>
            <a:r>
              <a:rPr sz="2600" spc="50" dirty="0">
                <a:solidFill>
                  <a:srgbClr val="C00000"/>
                </a:solidFill>
                <a:latin typeface="+mn-lt"/>
                <a:cs typeface="Microsoft Sans Serif"/>
              </a:rPr>
              <a:t>Summarization</a:t>
            </a: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sz="2600" spc="50" dirty="0">
                <a:latin typeface="+mn-lt"/>
                <a:cs typeface="Microsoft Sans Serif"/>
              </a:rPr>
              <a:t>Machine </a:t>
            </a:r>
            <a:r>
              <a:rPr sz="2600" spc="50" dirty="0">
                <a:solidFill>
                  <a:srgbClr val="C00000"/>
                </a:solidFill>
                <a:latin typeface="+mn-lt"/>
                <a:cs typeface="Microsoft Sans Serif"/>
              </a:rPr>
              <a:t>Translation</a:t>
            </a:r>
            <a:endParaRPr lang="en-US" sz="2600" spc="50" dirty="0">
              <a:solidFill>
                <a:srgbClr val="C00000"/>
              </a:solidFill>
              <a:latin typeface="+mn-lt"/>
              <a:cs typeface="Microsoft Sans Serif"/>
            </a:endParaRP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lang="en-US" sz="2600" spc="50" dirty="0">
                <a:solidFill>
                  <a:srgbClr val="C00000"/>
                </a:solidFill>
                <a:latin typeface="+mn-lt"/>
                <a:cs typeface="Microsoft Sans Serif"/>
              </a:rPr>
              <a:t>Chatbots</a:t>
            </a:r>
            <a:r>
              <a:rPr lang="en-US" sz="2600" spc="50" dirty="0">
                <a:latin typeface="+mn-lt"/>
                <a:cs typeface="Microsoft Sans Serif"/>
              </a:rPr>
              <a:t> / Conversation</a:t>
            </a: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lang="en-US" sz="2600" spc="50" dirty="0">
                <a:latin typeface="+mn-lt"/>
                <a:cs typeface="Microsoft Sans Serif"/>
              </a:rPr>
              <a:t>Sentence</a:t>
            </a:r>
            <a:r>
              <a:rPr lang="en-US" sz="2600" spc="50" dirty="0">
                <a:solidFill>
                  <a:srgbClr val="C00000"/>
                </a:solidFill>
                <a:latin typeface="+mn-lt"/>
                <a:cs typeface="Microsoft Sans Serif"/>
              </a:rPr>
              <a:t> Completion</a:t>
            </a: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lang="en-US" sz="2600" spc="50" dirty="0">
                <a:solidFill>
                  <a:srgbClr val="C00000"/>
                </a:solidFill>
                <a:latin typeface="+mn-lt"/>
                <a:cs typeface="Microsoft Sans Serif"/>
              </a:rPr>
              <a:t>Sentiment</a:t>
            </a:r>
            <a:r>
              <a:rPr lang="en-US" sz="2600" spc="50" dirty="0">
                <a:latin typeface="+mn-lt"/>
                <a:cs typeface="Microsoft Sans Serif"/>
              </a:rPr>
              <a:t> Analysis</a:t>
            </a:r>
          </a:p>
          <a:p>
            <a:pPr marL="355600" marR="508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50" dirty="0">
                <a:solidFill>
                  <a:srgbClr val="C00000"/>
                </a:solidFill>
                <a:latin typeface="+mn-lt"/>
                <a:cs typeface="Microsoft Sans Serif"/>
              </a:rPr>
              <a:t>…</a:t>
            </a:r>
          </a:p>
          <a:p>
            <a:pPr marL="355600" marR="508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n-US" sz="2600" dirty="0">
              <a:latin typeface="+mn-lt"/>
              <a:cs typeface="Microsoft Sans Serif"/>
            </a:endParaRP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endParaRPr sz="2600" dirty="0">
              <a:latin typeface="+mn-lt"/>
              <a:cs typeface="Microsoft Sans Serif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CCBCABED-F45A-88F9-3DD7-5B393F51E9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8390" y="1435119"/>
            <a:ext cx="4931616" cy="4908577"/>
          </a:xfrm>
          <a:prstGeom prst="rect">
            <a:avLst/>
          </a:prstGeom>
        </p:spPr>
      </p:pic>
      <p:pic>
        <p:nvPicPr>
          <p:cNvPr id="6" name="Picture 5" descr="A diagram of a natural language processing&#10;&#10;Description automatically generated">
            <a:extLst>
              <a:ext uri="{FF2B5EF4-FFF2-40B4-BE49-F238E27FC236}">
                <a16:creationId xmlns:a16="http://schemas.microsoft.com/office/drawing/2014/main" id="{0CEDB03C-566D-3FAD-823C-69DDDAFA0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10" y="4931943"/>
            <a:ext cx="2517510" cy="19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424" y="0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-225" dirty="0"/>
              <a:t>P</a:t>
            </a:r>
            <a:r>
              <a:rPr lang="en-US" spc="40" dirty="0"/>
              <a:t>h</a:t>
            </a:r>
            <a:r>
              <a:rPr lang="en-US" spc="-120" dirty="0"/>
              <a:t>a</a:t>
            </a:r>
            <a:r>
              <a:rPr lang="en-US" spc="-90" dirty="0"/>
              <a:t>s</a:t>
            </a:r>
            <a:r>
              <a:rPr lang="en-US" spc="-105" dirty="0"/>
              <a:t>e</a:t>
            </a:r>
            <a:r>
              <a:rPr lang="en-US" spc="-195" dirty="0"/>
              <a:t>s</a:t>
            </a:r>
            <a:r>
              <a:rPr lang="en-US" spc="-125" dirty="0"/>
              <a:t> </a:t>
            </a:r>
            <a:r>
              <a:rPr lang="en-US" spc="114" dirty="0"/>
              <a:t>o</a:t>
            </a:r>
            <a:r>
              <a:rPr lang="en-US" spc="385" dirty="0"/>
              <a:t>f</a:t>
            </a:r>
            <a:r>
              <a:rPr lang="en-US" spc="-130" dirty="0"/>
              <a:t> Natural </a:t>
            </a:r>
            <a:r>
              <a:rPr lang="en-US" spc="-110" dirty="0"/>
              <a:t>Language Understanding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476" y="3229351"/>
            <a:ext cx="3355428" cy="34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43025-6E99-B691-D70C-3774F36283D5}"/>
              </a:ext>
            </a:extLst>
          </p:cNvPr>
          <p:cNvSpPr txBox="1"/>
          <p:nvPr/>
        </p:nvSpPr>
        <p:spPr>
          <a:xfrm>
            <a:off x="929782" y="1205265"/>
            <a:ext cx="982717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NLU </a:t>
            </a:r>
            <a:r>
              <a:rPr lang="en-US" sz="2600" dirty="0"/>
              <a:t>involves extracting </a:t>
            </a:r>
            <a:r>
              <a:rPr lang="en-US" sz="2600" dirty="0">
                <a:solidFill>
                  <a:srgbClr val="C00000"/>
                </a:solidFill>
              </a:rPr>
              <a:t>meaning, </a:t>
            </a:r>
            <a:r>
              <a:rPr lang="en-US" sz="2600" dirty="0"/>
              <a:t>intent, and </a:t>
            </a:r>
            <a:r>
              <a:rPr lang="en-US" sz="2600" dirty="0">
                <a:solidFill>
                  <a:srgbClr val="C00000"/>
                </a:solidFill>
              </a:rPr>
              <a:t>context </a:t>
            </a:r>
            <a:r>
              <a:rPr lang="en-US" sz="2600" dirty="0"/>
              <a:t>from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NLU</a:t>
            </a:r>
            <a:r>
              <a:rPr lang="en-US" sz="2600" dirty="0"/>
              <a:t> can be broken down into </a:t>
            </a:r>
            <a:r>
              <a:rPr lang="en-US" sz="2600" dirty="0">
                <a:solidFill>
                  <a:srgbClr val="C00000"/>
                </a:solidFill>
              </a:rPr>
              <a:t>five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phases</a:t>
            </a:r>
            <a:r>
              <a:rPr lang="en-US" sz="2600" dirty="0"/>
              <a:t>, each focusing on different aspects of language understanding and manipulation.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These phases make it possible that </a:t>
            </a:r>
            <a:r>
              <a:rPr lang="en-US" sz="2600" dirty="0">
                <a:solidFill>
                  <a:srgbClr val="C00000"/>
                </a:solidFill>
              </a:rPr>
              <a:t>a machine can interpret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C00000"/>
                </a:solidFill>
              </a:rPr>
              <a:t>process language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027A7-1691-2129-34D9-ACFAC9D090FA}"/>
              </a:ext>
            </a:extLst>
          </p:cNvPr>
          <p:cNvSpPr txBox="1"/>
          <p:nvPr/>
        </p:nvSpPr>
        <p:spPr>
          <a:xfrm>
            <a:off x="1493853" y="4008255"/>
            <a:ext cx="56952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These phases are required for </a:t>
            </a:r>
            <a:r>
              <a:rPr lang="en-US" sz="2400" dirty="0">
                <a:solidFill>
                  <a:srgbClr val="C000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NLU phase </a:t>
            </a:r>
            <a:r>
              <a:rPr lang="en-US" sz="2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of NLP </a:t>
            </a:r>
            <a:r>
              <a:rPr lang="en-US" sz="2400" dirty="0">
                <a:solidFill>
                  <a:srgbClr val="C000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tasks</a:t>
            </a:r>
            <a:r>
              <a:rPr lang="en-US" sz="2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and</a:t>
            </a:r>
            <a:r>
              <a:rPr lang="en-US" sz="2400" dirty="0">
                <a:solidFill>
                  <a:srgbClr val="C000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applications</a:t>
            </a:r>
            <a:r>
              <a:rPr lang="en-US" sz="2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Question Answering</a:t>
            </a:r>
            <a:endParaRPr lang="en-US" sz="2400" dirty="0"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…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725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824" y="182986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15" dirty="0"/>
              <a:t>Lexical</a:t>
            </a:r>
            <a:r>
              <a:rPr spc="-210" dirty="0"/>
              <a:t> </a:t>
            </a:r>
            <a:r>
              <a:rPr lang="en-US" spc="-210" dirty="0"/>
              <a:t>Analysis 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1261240" y="1345233"/>
            <a:ext cx="10699531" cy="28943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spc="-45" dirty="0">
                <a:solidFill>
                  <a:srgbClr val="C00000"/>
                </a:solidFill>
                <a:latin typeface="+mn-lt"/>
                <a:cs typeface="Microsoft Sans Serif"/>
              </a:rPr>
              <a:t>Breaking down </a:t>
            </a:r>
            <a:r>
              <a:rPr lang="en-US" sz="2600" spc="-45" dirty="0">
                <a:latin typeface="+mn-lt"/>
                <a:cs typeface="Microsoft Sans Serif"/>
              </a:rPr>
              <a:t>the input text into words, symbols, or other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Microsoft Sans Serif"/>
              </a:rPr>
              <a:t>meaningful elements</a:t>
            </a:r>
            <a:r>
              <a:rPr lang="en-US" sz="2600" spc="-45" dirty="0">
                <a:latin typeface="+mn-lt"/>
                <a:cs typeface="Microsoft Sans Serif"/>
              </a:rPr>
              <a:t> (called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Microsoft Sans Serif"/>
              </a:rPr>
              <a:t>tokens</a:t>
            </a:r>
            <a:r>
              <a:rPr lang="en-US" sz="2600" spc="-45" dirty="0">
                <a:latin typeface="+mn-lt"/>
                <a:cs typeface="Microsoft Sans Serif"/>
              </a:rPr>
              <a:t>)</a:t>
            </a:r>
            <a:r>
              <a:rPr sz="2600" spc="-45" dirty="0">
                <a:latin typeface="+mn-lt"/>
                <a:cs typeface="Microsoft Sans Serif"/>
              </a:rPr>
              <a:t>.</a:t>
            </a:r>
            <a:endParaRPr lang="en-US" sz="2600" spc="-45" dirty="0">
              <a:latin typeface="+mn-lt"/>
              <a:cs typeface="Microsoft Sans Serif"/>
            </a:endParaRPr>
          </a:p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spc="-45" dirty="0">
                <a:latin typeface="+mn-lt"/>
                <a:cs typeface="Microsoft Sans Serif"/>
              </a:rPr>
              <a:t>T</a:t>
            </a:r>
            <a:r>
              <a:rPr sz="2600" spc="60" dirty="0">
                <a:latin typeface="+mn-lt"/>
                <a:cs typeface="Microsoft Sans Serif"/>
              </a:rPr>
              <a:t>okens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15" dirty="0">
                <a:latin typeface="+mn-lt"/>
                <a:cs typeface="Microsoft Sans Serif"/>
              </a:rPr>
              <a:t>are</a:t>
            </a:r>
            <a:r>
              <a:rPr sz="2600" spc="-90" dirty="0">
                <a:latin typeface="+mn-lt"/>
                <a:cs typeface="Microsoft Sans Serif"/>
              </a:rPr>
              <a:t> </a:t>
            </a:r>
            <a:r>
              <a:rPr sz="2600" spc="114" dirty="0">
                <a:latin typeface="+mn-lt"/>
                <a:cs typeface="Microsoft Sans Serif"/>
              </a:rPr>
              <a:t>the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30" dirty="0">
                <a:solidFill>
                  <a:srgbClr val="C00000"/>
                </a:solidFill>
                <a:latin typeface="+mn-lt"/>
                <a:cs typeface="Microsoft Sans Serif"/>
              </a:rPr>
              <a:t>smallest</a:t>
            </a:r>
            <a:r>
              <a:rPr sz="2600" spc="-100" dirty="0">
                <a:solidFill>
                  <a:srgbClr val="C00000"/>
                </a:solidFill>
                <a:latin typeface="+mn-lt"/>
                <a:cs typeface="Microsoft Sans Serif"/>
              </a:rPr>
              <a:t> </a:t>
            </a:r>
            <a:r>
              <a:rPr sz="2600" spc="120" dirty="0">
                <a:solidFill>
                  <a:srgbClr val="C00000"/>
                </a:solidFill>
                <a:latin typeface="+mn-lt"/>
                <a:cs typeface="Microsoft Sans Serif"/>
              </a:rPr>
              <a:t>unit</a:t>
            </a:r>
            <a:r>
              <a:rPr sz="2600" spc="-85" dirty="0">
                <a:solidFill>
                  <a:srgbClr val="C00000"/>
                </a:solidFill>
                <a:latin typeface="+mn-lt"/>
                <a:cs typeface="Microsoft Sans Serif"/>
              </a:rPr>
              <a:t> </a:t>
            </a:r>
            <a:r>
              <a:rPr sz="2600" spc="175" dirty="0">
                <a:latin typeface="+mn-lt"/>
                <a:cs typeface="Microsoft Sans Serif"/>
              </a:rPr>
              <a:t>of</a:t>
            </a:r>
            <a:r>
              <a:rPr sz="2600" spc="-90" dirty="0">
                <a:latin typeface="+mn-lt"/>
                <a:cs typeface="Microsoft Sans Serif"/>
              </a:rPr>
              <a:t> </a:t>
            </a:r>
            <a:r>
              <a:rPr sz="2600" spc="114" dirty="0">
                <a:latin typeface="+mn-lt"/>
                <a:cs typeface="Microsoft Sans Serif"/>
              </a:rPr>
              <a:t>text</a:t>
            </a:r>
            <a:r>
              <a:rPr lang="en-US" sz="2600" spc="114" dirty="0">
                <a:latin typeface="+mn-lt"/>
                <a:cs typeface="Microsoft Sans Serif"/>
              </a:rPr>
              <a:t> for processing in </a:t>
            </a:r>
            <a:r>
              <a:rPr lang="en-US" sz="2600" spc="114" dirty="0">
                <a:solidFill>
                  <a:srgbClr val="C00000"/>
                </a:solidFill>
                <a:latin typeface="+mn-lt"/>
                <a:cs typeface="Microsoft Sans Serif"/>
              </a:rPr>
              <a:t>NLP</a:t>
            </a:r>
            <a:r>
              <a:rPr lang="en-US" sz="2600" spc="114" dirty="0">
                <a:latin typeface="+mn-lt"/>
                <a:cs typeface="Microsoft Sans Serif"/>
              </a:rPr>
              <a:t>.</a:t>
            </a:r>
            <a:r>
              <a:rPr lang="en-US" sz="2600" spc="140" dirty="0">
                <a:latin typeface="+mn-lt"/>
                <a:cs typeface="Microsoft Sans Serif"/>
              </a:rPr>
              <a:t> </a:t>
            </a:r>
            <a:r>
              <a:rPr sz="2600" spc="10" dirty="0">
                <a:latin typeface="+mn-lt"/>
                <a:cs typeface="Microsoft Sans Serif"/>
              </a:rPr>
              <a:t>For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15" dirty="0">
                <a:latin typeface="+mn-lt"/>
                <a:cs typeface="Microsoft Sans Serif"/>
              </a:rPr>
              <a:t>example,</a:t>
            </a:r>
            <a:r>
              <a:rPr sz="2600" spc="-110" dirty="0">
                <a:latin typeface="+mn-lt"/>
                <a:cs typeface="Microsoft Sans Serif"/>
              </a:rPr>
              <a:t> </a:t>
            </a:r>
            <a:r>
              <a:rPr sz="2600" spc="-25" dirty="0">
                <a:latin typeface="+mn-lt"/>
                <a:cs typeface="Microsoft Sans Serif"/>
              </a:rPr>
              <a:t>The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sz="2600" spc="25" dirty="0">
                <a:latin typeface="+mn-lt"/>
                <a:cs typeface="Microsoft Sans Serif"/>
              </a:rPr>
              <a:t>sentence</a:t>
            </a:r>
            <a:r>
              <a:rPr sz="2600" spc="-105" dirty="0">
                <a:latin typeface="+mn-lt"/>
                <a:cs typeface="Microsoft Sans Serif"/>
              </a:rPr>
              <a:t> </a:t>
            </a:r>
            <a:r>
              <a:rPr sz="2600" spc="55" dirty="0">
                <a:latin typeface="+mn-lt"/>
                <a:cs typeface="Microsoft Sans Serif"/>
              </a:rPr>
              <a:t>“He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lang="en-US" sz="2600" dirty="0">
                <a:latin typeface="+mn-lt"/>
                <a:cs typeface="Microsoft Sans Serif"/>
              </a:rPr>
              <a:t>came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lang="en-US" sz="2600" spc="204" dirty="0">
                <a:latin typeface="+mn-lt"/>
                <a:cs typeface="Microsoft Sans Serif"/>
              </a:rPr>
              <a:t>at 6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lang="en-US" sz="2600" spc="45" dirty="0">
                <a:latin typeface="+mn-lt"/>
                <a:cs typeface="Microsoft Sans Serif"/>
              </a:rPr>
              <a:t>PM</a:t>
            </a:r>
            <a:r>
              <a:rPr sz="2600" spc="45" dirty="0">
                <a:latin typeface="+mn-lt"/>
                <a:cs typeface="Microsoft Sans Serif"/>
              </a:rPr>
              <a:t>.”</a:t>
            </a:r>
            <a:r>
              <a:rPr sz="2600" spc="-105" dirty="0">
                <a:latin typeface="+mn-lt"/>
                <a:cs typeface="Microsoft Sans Serif"/>
              </a:rPr>
              <a:t> </a:t>
            </a:r>
            <a:r>
              <a:rPr sz="2600" spc="-40" dirty="0">
                <a:latin typeface="+mn-lt"/>
                <a:cs typeface="Microsoft Sans Serif"/>
              </a:rPr>
              <a:t>is </a:t>
            </a:r>
            <a:r>
              <a:rPr sz="2600" spc="-675" dirty="0">
                <a:latin typeface="+mn-lt"/>
                <a:cs typeface="Microsoft Sans Serif"/>
              </a:rPr>
              <a:t> </a:t>
            </a:r>
            <a:r>
              <a:rPr sz="2600" spc="80" dirty="0">
                <a:latin typeface="+mn-lt"/>
                <a:cs typeface="Microsoft Sans Serif"/>
              </a:rPr>
              <a:t>d</a:t>
            </a:r>
            <a:r>
              <a:rPr sz="2600" spc="70" dirty="0">
                <a:latin typeface="+mn-lt"/>
                <a:cs typeface="Microsoft Sans Serif"/>
              </a:rPr>
              <a:t>i</a:t>
            </a:r>
            <a:r>
              <a:rPr sz="2600" spc="-5" dirty="0">
                <a:latin typeface="+mn-lt"/>
                <a:cs typeface="Microsoft Sans Serif"/>
              </a:rPr>
              <a:t>v</a:t>
            </a:r>
            <a:r>
              <a:rPr sz="2600" spc="40" dirty="0">
                <a:latin typeface="+mn-lt"/>
                <a:cs typeface="Microsoft Sans Serif"/>
              </a:rPr>
              <a:t>i</a:t>
            </a:r>
            <a:r>
              <a:rPr sz="2600" spc="110" dirty="0">
                <a:latin typeface="+mn-lt"/>
                <a:cs typeface="Microsoft Sans Serif"/>
              </a:rPr>
              <a:t>d</a:t>
            </a:r>
            <a:r>
              <a:rPr sz="2600" dirty="0">
                <a:latin typeface="+mn-lt"/>
                <a:cs typeface="Microsoft Sans Serif"/>
              </a:rPr>
              <a:t>e</a:t>
            </a:r>
            <a:r>
              <a:rPr sz="2600" spc="85" dirty="0">
                <a:latin typeface="+mn-lt"/>
                <a:cs typeface="Microsoft Sans Serif"/>
              </a:rPr>
              <a:t>d</a:t>
            </a:r>
            <a:r>
              <a:rPr sz="2600" spc="-85" dirty="0">
                <a:latin typeface="+mn-lt"/>
                <a:cs typeface="Microsoft Sans Serif"/>
              </a:rPr>
              <a:t> </a:t>
            </a:r>
            <a:r>
              <a:rPr sz="2600" spc="30" dirty="0">
                <a:latin typeface="+mn-lt"/>
                <a:cs typeface="Microsoft Sans Serif"/>
              </a:rPr>
              <a:t>i</a:t>
            </a:r>
            <a:r>
              <a:rPr sz="2600" spc="80" dirty="0">
                <a:latin typeface="+mn-lt"/>
                <a:cs typeface="Microsoft Sans Serif"/>
              </a:rPr>
              <a:t>n</a:t>
            </a:r>
            <a:r>
              <a:rPr sz="2600" spc="310" dirty="0">
                <a:latin typeface="+mn-lt"/>
                <a:cs typeface="Microsoft Sans Serif"/>
              </a:rPr>
              <a:t>t</a:t>
            </a:r>
            <a:r>
              <a:rPr sz="2600" spc="85" dirty="0">
                <a:latin typeface="+mn-lt"/>
                <a:cs typeface="Microsoft Sans Serif"/>
              </a:rPr>
              <a:t>o</a:t>
            </a:r>
            <a:r>
              <a:rPr sz="2600" spc="-90" dirty="0">
                <a:latin typeface="+mn-lt"/>
                <a:cs typeface="Microsoft Sans Serif"/>
              </a:rPr>
              <a:t> </a:t>
            </a:r>
            <a:r>
              <a:rPr lang="en-US" sz="2600" dirty="0">
                <a:latin typeface="+mn-lt"/>
              </a:rPr>
              <a:t>["He", "came", "at", "6", "PM", "."]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lang="en-US" sz="2600" spc="-100" dirty="0">
                <a:latin typeface="+mn-lt"/>
                <a:cs typeface="Microsoft Sans Serif"/>
              </a:rPr>
              <a:t>tokens</a:t>
            </a:r>
            <a:r>
              <a:rPr sz="2600" spc="-85" dirty="0">
                <a:latin typeface="+mn-lt"/>
                <a:cs typeface="Microsoft Sans Serif"/>
              </a:rPr>
              <a:t>.</a:t>
            </a:r>
            <a:r>
              <a:rPr sz="2600" spc="10" dirty="0">
                <a:latin typeface="+mn-lt"/>
                <a:cs typeface="Microsoft Sans Serif"/>
              </a:rPr>
              <a:t> </a:t>
            </a:r>
            <a:endParaRPr lang="en-US" sz="2600" spc="10" dirty="0">
              <a:latin typeface="+mn-lt"/>
              <a:cs typeface="Microsoft Sans Serif"/>
            </a:endParaRPr>
          </a:p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dirty="0">
                <a:latin typeface="+mn-lt"/>
              </a:rPr>
              <a:t>Text can be divided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hierarchically</a:t>
            </a:r>
            <a:r>
              <a:rPr lang="en-US" sz="2600" dirty="0">
                <a:latin typeface="+mn-lt"/>
              </a:rPr>
              <a:t> before tokenization. E.g.,  </a:t>
            </a:r>
            <a:r>
              <a:rPr lang="en-US" sz="2600" spc="-15" dirty="0">
                <a:latin typeface="+mn-lt"/>
                <a:cs typeface="Microsoft Sans Serif"/>
              </a:rPr>
              <a:t>a</a:t>
            </a:r>
            <a:r>
              <a:rPr sz="2600" spc="-85" dirty="0">
                <a:latin typeface="+mn-lt"/>
                <a:cs typeface="Microsoft Sans Serif"/>
              </a:rPr>
              <a:t> </a:t>
            </a:r>
            <a:r>
              <a:rPr sz="2600" spc="25" dirty="0">
                <a:solidFill>
                  <a:srgbClr val="C00000"/>
                </a:solidFill>
                <a:latin typeface="+mn-lt"/>
                <a:cs typeface="Microsoft Sans Serif"/>
              </a:rPr>
              <a:t>paragraph</a:t>
            </a:r>
            <a:r>
              <a:rPr sz="2600" spc="25" dirty="0">
                <a:latin typeface="+mn-lt"/>
                <a:cs typeface="Microsoft Sans Serif"/>
              </a:rPr>
              <a:t> </a:t>
            </a:r>
            <a:r>
              <a:rPr sz="2600" spc="-675" dirty="0">
                <a:latin typeface="+mn-lt"/>
                <a:cs typeface="Microsoft Sans Serif"/>
              </a:rPr>
              <a:t> </a:t>
            </a:r>
            <a:r>
              <a:rPr sz="2600" spc="-10" dirty="0">
                <a:latin typeface="+mn-lt"/>
                <a:cs typeface="Microsoft Sans Serif"/>
              </a:rPr>
              <a:t>may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sz="2600" spc="-10" dirty="0">
                <a:latin typeface="+mn-lt"/>
                <a:cs typeface="Microsoft Sans Serif"/>
              </a:rPr>
              <a:t>also</a:t>
            </a:r>
            <a:r>
              <a:rPr sz="2600" spc="-90" dirty="0">
                <a:latin typeface="+mn-lt"/>
                <a:cs typeface="Microsoft Sans Serif"/>
              </a:rPr>
              <a:t> </a:t>
            </a:r>
            <a:r>
              <a:rPr sz="2600" spc="40" dirty="0">
                <a:latin typeface="+mn-lt"/>
                <a:cs typeface="Microsoft Sans Serif"/>
              </a:rPr>
              <a:t>be</a:t>
            </a:r>
            <a:r>
              <a:rPr sz="2600" spc="-85" dirty="0">
                <a:latin typeface="+mn-lt"/>
                <a:cs typeface="Microsoft Sans Serif"/>
              </a:rPr>
              <a:t> </a:t>
            </a:r>
            <a:r>
              <a:rPr sz="2600" spc="55" dirty="0">
                <a:latin typeface="+mn-lt"/>
                <a:cs typeface="Microsoft Sans Serif"/>
              </a:rPr>
              <a:t>divided</a:t>
            </a:r>
            <a:r>
              <a:rPr sz="2600" spc="-85" dirty="0">
                <a:latin typeface="+mn-lt"/>
                <a:cs typeface="Microsoft Sans Serif"/>
              </a:rPr>
              <a:t> </a:t>
            </a:r>
            <a:r>
              <a:rPr sz="2600" spc="125" dirty="0">
                <a:latin typeface="+mn-lt"/>
                <a:cs typeface="Microsoft Sans Serif"/>
              </a:rPr>
              <a:t>into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+mn-lt"/>
                <a:cs typeface="Microsoft Sans Serif"/>
              </a:rPr>
              <a:t>sentences</a:t>
            </a:r>
            <a:r>
              <a:rPr lang="en-US" sz="2600" spc="-5" dirty="0">
                <a:latin typeface="+mn-lt"/>
                <a:cs typeface="Microsoft Sans Serif"/>
              </a:rPr>
              <a:t>, etc.</a:t>
            </a:r>
            <a:endParaRPr sz="2600" dirty="0">
              <a:latin typeface="+mn-lt"/>
              <a:cs typeface="Microsoft Sans Serif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07FE1A0F-32E7-FD57-91E8-0AE23047D8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438" y="4119761"/>
            <a:ext cx="8640524" cy="24952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7A4D2B1-F2BE-076A-D6FE-AD76ADEE4339}"/>
              </a:ext>
            </a:extLst>
          </p:cNvPr>
          <p:cNvSpPr/>
          <p:nvPr/>
        </p:nvSpPr>
        <p:spPr>
          <a:xfrm>
            <a:off x="9746962" y="5257800"/>
            <a:ext cx="552070" cy="433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B51BE-D885-18E6-26D6-C705B42D6BB2}"/>
              </a:ext>
            </a:extLst>
          </p:cNvPr>
          <p:cNvSpPr txBox="1"/>
          <p:nvPr/>
        </p:nvSpPr>
        <p:spPr>
          <a:xfrm>
            <a:off x="10457733" y="4239615"/>
            <a:ext cx="166938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spc="60" dirty="0">
                <a:latin typeface="Microsoft Sans Serif"/>
                <a:cs typeface="Microsoft Sans Serif"/>
              </a:rPr>
              <a:t>Tokens</a:t>
            </a:r>
          </a:p>
          <a:p>
            <a:endParaRPr lang="en-US" sz="1600" spc="60" dirty="0">
              <a:latin typeface="Microsoft Sans Serif"/>
              <a:cs typeface="Microsoft Sans Serif"/>
            </a:endParaRPr>
          </a:p>
          <a:p>
            <a:endParaRPr lang="en-US" sz="1600" spc="60" dirty="0">
              <a:latin typeface="Microsoft Sans Serif"/>
              <a:cs typeface="Microsoft Sans Serif"/>
            </a:endParaRPr>
          </a:p>
          <a:p>
            <a:r>
              <a:rPr lang="en-US" sz="1600" spc="60" dirty="0">
                <a:latin typeface="Microsoft Sans Serif"/>
                <a:cs typeface="Microsoft Sans Serif"/>
              </a:rPr>
              <a:t>a </a:t>
            </a:r>
          </a:p>
          <a:p>
            <a:r>
              <a:rPr lang="en-US" sz="1600" spc="60" dirty="0">
                <a:latin typeface="Microsoft Sans Serif"/>
                <a:cs typeface="Microsoft Sans Serif"/>
              </a:rPr>
              <a:t>paragraph</a:t>
            </a:r>
          </a:p>
          <a:p>
            <a:r>
              <a:rPr lang="en-US" sz="1600" spc="60" dirty="0">
                <a:latin typeface="Microsoft Sans Serif"/>
                <a:cs typeface="Microsoft Sans Serif"/>
              </a:rPr>
              <a:t>is   </a:t>
            </a:r>
          </a:p>
          <a:p>
            <a:r>
              <a:rPr lang="en-US" sz="1600" spc="60" dirty="0">
                <a:latin typeface="Microsoft Sans Serif"/>
                <a:cs typeface="Microsoft Sans Serif"/>
              </a:rPr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816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925" y="505944"/>
            <a:ext cx="14020800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29218">
              <a:lnSpc>
                <a:spcPct val="100000"/>
              </a:lnSpc>
              <a:spcBef>
                <a:spcPts val="160"/>
              </a:spcBef>
            </a:pPr>
            <a:r>
              <a:rPr spc="-27" dirty="0"/>
              <a:t>Word-</a:t>
            </a:r>
            <a:r>
              <a:rPr dirty="0"/>
              <a:t>based</a:t>
            </a:r>
            <a:r>
              <a:rPr spc="-47" dirty="0"/>
              <a:t> </a:t>
            </a:r>
            <a:r>
              <a:rPr spc="-13" dirty="0"/>
              <a:t>Tokenization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218" y="1620464"/>
            <a:ext cx="14682214" cy="4975872"/>
          </a:xfrm>
          <a:prstGeom prst="rect">
            <a:avLst/>
          </a:prstGeom>
        </p:spPr>
        <p:txBody>
          <a:bodyPr vert="horz" wrap="square" lIns="0" tIns="74507" rIns="0" bIns="0" rtlCol="0">
            <a:spAutoFit/>
          </a:bodyPr>
          <a:lstStyle/>
          <a:p>
            <a:pPr marL="52388">
              <a:spcBef>
                <a:spcPts val="460"/>
              </a:spcBef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Each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word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in the text is considered a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token</a:t>
            </a:r>
          </a:p>
          <a:p>
            <a:pPr marL="52388">
              <a:spcBef>
                <a:spcPts val="460"/>
              </a:spcBef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Splitting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the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text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by</a:t>
            </a:r>
            <a:r>
              <a:rPr sz="2533" spc="-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spaces</a:t>
            </a:r>
            <a:endParaRPr lang="en-US" sz="2533" spc="-1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52388">
              <a:spcBef>
                <a:spcPts val="460"/>
              </a:spcBef>
              <a:tabLst>
                <a:tab pos="625671" algn="l"/>
              </a:tabLst>
            </a:pPr>
            <a:endParaRPr sz="253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16933" marR="3472093">
              <a:lnSpc>
                <a:spcPct val="114999"/>
              </a:lnSpc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Advantages</a:t>
            </a:r>
            <a:r>
              <a:rPr lang="en-US" sz="2533" b="1" spc="-13" dirty="0">
                <a:latin typeface="+mn-lt"/>
                <a:cs typeface="Times New Roman" panose="02020603050405020304" pitchFamily="18" charset="0"/>
              </a:rPr>
              <a:t>: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16933" marR="7359043" indent="608738">
              <a:lnSpc>
                <a:spcPct val="114999"/>
              </a:lnSpc>
              <a:buFont typeface="Arial MT"/>
              <a:buChar char="●"/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Easy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 to 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implement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6933" marR="7359043" indent="608738">
              <a:lnSpc>
                <a:spcPct val="114999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words are 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natural units 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in most languages</a:t>
            </a:r>
          </a:p>
          <a:p>
            <a:pPr marL="16933" marR="7359043">
              <a:lnSpc>
                <a:spcPct val="114999"/>
              </a:lnSpc>
              <a:tabLst>
                <a:tab pos="625671" algn="l"/>
              </a:tabLst>
            </a:pP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6933" marR="7359043">
              <a:lnSpc>
                <a:spcPct val="114999"/>
              </a:lnSpc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Disadvantages</a:t>
            </a:r>
            <a:r>
              <a:rPr lang="en-US" sz="2533" b="1" spc="-13" dirty="0">
                <a:latin typeface="+mn-lt"/>
                <a:cs typeface="Times New Roman" panose="02020603050405020304" pitchFamily="18" charset="0"/>
              </a:rPr>
              <a:t>: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spcBef>
                <a:spcPts val="453"/>
              </a:spcBef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Languages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without spaces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between words (e.g., Chinese)</a:t>
            </a:r>
          </a:p>
          <a:p>
            <a:pPr marL="625671" indent="-498674">
              <a:spcBef>
                <a:spcPts val="460"/>
              </a:spcBef>
              <a:buFont typeface="Arial MT"/>
              <a:buChar char="●"/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Misspelled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words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will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be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considered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as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a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new 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token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 (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Out of Vocabulary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)</a:t>
            </a:r>
          </a:p>
          <a:p>
            <a:pPr marL="625671" indent="-498674">
              <a:spcBef>
                <a:spcPts val="460"/>
              </a:spcBef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Huge</a:t>
            </a:r>
            <a:r>
              <a:rPr lang="en-US" sz="2533" spc="-2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vocabulary</a:t>
            </a:r>
            <a:r>
              <a:rPr lang="en-US" sz="2533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size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3ACF7D-DC2B-C234-B41A-223132023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04" y="1735096"/>
            <a:ext cx="3747951" cy="26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435D66-047E-E95E-D087-B22FE8E9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587" y="4049848"/>
            <a:ext cx="5399345" cy="2767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BF6B5-C5D1-F06C-155F-B62285D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NLP -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805A-6ACF-D86B-DBC2-484D0BA7B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8368" cy="4351338"/>
          </a:xfrm>
        </p:spPr>
        <p:txBody>
          <a:bodyPr/>
          <a:lstStyle/>
          <a:p>
            <a:r>
              <a:rPr lang="en-US" sz="2600" dirty="0"/>
              <a:t>Usually there are a lot of </a:t>
            </a:r>
            <a:r>
              <a:rPr lang="en-US" sz="2600" dirty="0">
                <a:solidFill>
                  <a:srgbClr val="C00000"/>
                </a:solidFill>
              </a:rPr>
              <a:t>infrequent</a:t>
            </a:r>
            <a:r>
              <a:rPr lang="en-US" sz="2600" dirty="0"/>
              <a:t> words in languages</a:t>
            </a:r>
          </a:p>
          <a:p>
            <a:r>
              <a:rPr lang="en-US" sz="2600" dirty="0"/>
              <a:t>Linguists often refer to the core vocabulary of </a:t>
            </a:r>
            <a:r>
              <a:rPr lang="en-US" sz="2600" dirty="0">
                <a:solidFill>
                  <a:srgbClr val="C00000"/>
                </a:solidFill>
              </a:rPr>
              <a:t>5,000–10,000</a:t>
            </a:r>
            <a:r>
              <a:rPr lang="en-US" sz="2600" dirty="0"/>
              <a:t> words for English language, which includes almost all words people use in </a:t>
            </a:r>
            <a:r>
              <a:rPr lang="en-US" sz="2600" dirty="0">
                <a:solidFill>
                  <a:srgbClr val="C00000"/>
                </a:solidFill>
              </a:rPr>
              <a:t>daily conversation and writing</a:t>
            </a:r>
          </a:p>
          <a:p>
            <a:r>
              <a:rPr lang="en-US" sz="2600" dirty="0"/>
              <a:t>The Oxford English Dictionary (OED) contains about </a:t>
            </a:r>
            <a:r>
              <a:rPr lang="en-US" sz="2600" dirty="0">
                <a:solidFill>
                  <a:srgbClr val="C00000"/>
                </a:solidFill>
              </a:rPr>
              <a:t>600,000 words</a:t>
            </a:r>
            <a:r>
              <a:rPr lang="en-US" sz="2600" dirty="0"/>
              <a:t>, including archaic and obsolete terms.</a:t>
            </a:r>
          </a:p>
          <a:p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7D16B-D4E5-75A1-6014-081128CBF8D2}"/>
              </a:ext>
            </a:extLst>
          </p:cNvPr>
          <p:cNvSpPr txBox="1"/>
          <p:nvPr/>
        </p:nvSpPr>
        <p:spPr>
          <a:xfrm>
            <a:off x="2376097" y="5228632"/>
            <a:ext cx="318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Infrequent Example</a:t>
            </a:r>
            <a:r>
              <a:rPr lang="en-US" dirty="0"/>
              <a:t>: Antidisestablishmentarianism </a:t>
            </a:r>
          </a:p>
        </p:txBody>
      </p:sp>
    </p:spTree>
    <p:extLst>
      <p:ext uri="{BB962C8B-B14F-4D97-AF65-F5344CB8AC3E}">
        <p14:creationId xmlns:p14="http://schemas.microsoft.com/office/powerpoint/2010/main" val="312208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87B-A72D-F399-D45E-7F387C7E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6" y="304799"/>
            <a:ext cx="10515600" cy="1325563"/>
          </a:xfrm>
        </p:spPr>
        <p:txBody>
          <a:bodyPr/>
          <a:lstStyle/>
          <a:p>
            <a:r>
              <a:rPr lang="en-US" sz="4000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5DCC-C2EC-EFCF-89B8-5816320B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0"/>
            <a:ext cx="10786241" cy="2952750"/>
          </a:xfrm>
        </p:spPr>
        <p:txBody>
          <a:bodyPr>
            <a:noAutofit/>
          </a:bodyPr>
          <a:lstStyle/>
          <a:p>
            <a:r>
              <a:rPr lang="en-US" dirty="0"/>
              <a:t>A time series is a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 of data points indexed in </a:t>
            </a:r>
            <a:r>
              <a:rPr lang="en-US" dirty="0">
                <a:solidFill>
                  <a:srgbClr val="C00000"/>
                </a:solidFill>
              </a:rPr>
              <a:t>time order</a:t>
            </a:r>
            <a:r>
              <a:rPr lang="en-US" dirty="0"/>
              <a:t>. </a:t>
            </a:r>
          </a:p>
          <a:p>
            <a:r>
              <a:rPr lang="en-US" dirty="0"/>
              <a:t>Most commonly, a time series is a sequence taken at successive </a:t>
            </a:r>
            <a:r>
              <a:rPr lang="en-US" dirty="0">
                <a:solidFill>
                  <a:srgbClr val="C00000"/>
                </a:solidFill>
              </a:rPr>
              <a:t>equally spaced points in time</a:t>
            </a:r>
            <a:r>
              <a:rPr lang="en-US" dirty="0"/>
              <a:t>. Thus, it is a sequence of discrete-time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series types: </a:t>
            </a:r>
          </a:p>
          <a:p>
            <a:r>
              <a:rPr lang="en-US" b="1" dirty="0"/>
              <a:t>Stationarity</a:t>
            </a:r>
          </a:p>
          <a:p>
            <a:r>
              <a:rPr lang="en-US" b="1" dirty="0"/>
              <a:t>Non-stationary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9D0CB-2007-2090-CB72-5EF15A1E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21" y="3336700"/>
            <a:ext cx="4347750" cy="2952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C4713-C966-E34A-AE46-21124ECAD886}"/>
              </a:ext>
            </a:extLst>
          </p:cNvPr>
          <p:cNvSpPr txBox="1"/>
          <p:nvPr/>
        </p:nvSpPr>
        <p:spPr>
          <a:xfrm>
            <a:off x="7741103" y="62894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Monthly</a:t>
            </a:r>
            <a:r>
              <a:rPr lang="en-US" dirty="0"/>
              <a:t> sales for a shop  </a:t>
            </a:r>
          </a:p>
        </p:txBody>
      </p:sp>
    </p:spTree>
    <p:extLst>
      <p:ext uri="{BB962C8B-B14F-4D97-AF65-F5344CB8AC3E}">
        <p14:creationId xmlns:p14="http://schemas.microsoft.com/office/powerpoint/2010/main" val="196781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97C5-DB3C-5987-C2BE-9A01FFB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NLP -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2A23A-BFF8-2EEB-5AEB-2CD3FCC4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108"/>
            <a:ext cx="10933386" cy="4351338"/>
          </a:xfrm>
        </p:spPr>
        <p:txBody>
          <a:bodyPr/>
          <a:lstStyle/>
          <a:p>
            <a:r>
              <a:rPr lang="en-US" sz="2600" dirty="0"/>
              <a:t>Infrequent words make </a:t>
            </a:r>
            <a:r>
              <a:rPr lang="en-US" sz="2600" dirty="0">
                <a:solidFill>
                  <a:srgbClr val="C00000"/>
                </a:solidFill>
              </a:rPr>
              <a:t>vocabulary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large</a:t>
            </a:r>
            <a:r>
              <a:rPr lang="en-US" sz="2600" dirty="0"/>
              <a:t>, and most words do </a:t>
            </a:r>
            <a:r>
              <a:rPr lang="en-US" sz="2600" dirty="0">
                <a:solidFill>
                  <a:srgbClr val="C00000"/>
                </a:solidFill>
              </a:rPr>
              <a:t>not appear </a:t>
            </a:r>
            <a:r>
              <a:rPr lang="en-US" sz="2600" dirty="0"/>
              <a:t>in any given document and training will be difficult.</a:t>
            </a:r>
          </a:p>
          <a:p>
            <a:r>
              <a:rPr lang="en-US" sz="2600" dirty="0"/>
              <a:t>Operations like </a:t>
            </a:r>
            <a:r>
              <a:rPr lang="en-US" sz="2600" dirty="0">
                <a:solidFill>
                  <a:srgbClr val="C00000"/>
                </a:solidFill>
              </a:rPr>
              <a:t>matrix multiplications </a:t>
            </a:r>
            <a:r>
              <a:rPr lang="en-US" sz="2600" dirty="0"/>
              <a:t>become slower when the matrices are </a:t>
            </a:r>
            <a:r>
              <a:rPr lang="en-US" sz="2600" dirty="0">
                <a:solidFill>
                  <a:srgbClr val="C00000"/>
                </a:solidFill>
              </a:rPr>
              <a:t>large and sparse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One solution: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Break down </a:t>
            </a:r>
            <a:r>
              <a:rPr lang="en-US" sz="2600" dirty="0"/>
              <a:t>words into more</a:t>
            </a:r>
            <a:r>
              <a:rPr lang="en-US" sz="2600" dirty="0">
                <a:solidFill>
                  <a:srgbClr val="C00000"/>
                </a:solidFill>
              </a:rPr>
              <a:t> frequent sub-word</a:t>
            </a:r>
            <a:r>
              <a:rPr lang="en-US" sz="2600" dirty="0"/>
              <a:t> units</a:t>
            </a:r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D6F8E-C022-A193-050F-1F74A853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70" y="3717759"/>
            <a:ext cx="1888858" cy="1925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327AD-9F46-0951-7066-F49A7155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286" y="3164305"/>
            <a:ext cx="2079020" cy="2630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72681-2E5B-6D27-69BD-40CF6A70C13D}"/>
              </a:ext>
            </a:extLst>
          </p:cNvPr>
          <p:cNvSpPr txBox="1"/>
          <p:nvPr/>
        </p:nvSpPr>
        <p:spPr>
          <a:xfrm>
            <a:off x="924660" y="4238703"/>
            <a:ext cx="5122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token has a row in the </a:t>
            </a:r>
            <a:r>
              <a:rPr lang="en-US" dirty="0">
                <a:solidFill>
                  <a:srgbClr val="C00000"/>
                </a:solidFill>
              </a:rPr>
              <a:t>embedding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token in vocabulary is a class for </a:t>
            </a:r>
            <a:r>
              <a:rPr lang="en-US" dirty="0" err="1">
                <a:solidFill>
                  <a:srgbClr val="C00000"/>
                </a:solidFill>
              </a:rPr>
              <a:t>Softmax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88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289" y="168136"/>
            <a:ext cx="14020800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99122">
              <a:lnSpc>
                <a:spcPct val="100000"/>
              </a:lnSpc>
              <a:spcBef>
                <a:spcPts val="160"/>
              </a:spcBef>
            </a:pPr>
            <a:r>
              <a:rPr spc="-13" dirty="0"/>
              <a:t>Character-</a:t>
            </a:r>
            <a:r>
              <a:rPr dirty="0"/>
              <a:t>based</a:t>
            </a:r>
            <a:r>
              <a:rPr spc="-20" dirty="0"/>
              <a:t> </a:t>
            </a:r>
            <a:r>
              <a:rPr spc="-13" dirty="0"/>
              <a:t>Tokenization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048" y="993147"/>
            <a:ext cx="11903830" cy="58648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33" indent="-457200">
              <a:lnSpc>
                <a:spcPts val="2967"/>
              </a:lnSpc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S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plitting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the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text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into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individual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characters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474133" marR="258227" indent="-457200">
              <a:lnSpc>
                <a:spcPts val="2893"/>
              </a:lnSpc>
              <a:spcBef>
                <a:spcPts val="140"/>
              </a:spcBef>
              <a:buFont typeface="Arial" panose="020B0604020202020204" pitchFamily="34" charset="0"/>
              <a:buChar char="•"/>
              <a:tabLst>
                <a:tab pos="625671" algn="l"/>
              </a:tabLst>
            </a:pP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Finest level of 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granularity</a:t>
            </a:r>
          </a:p>
          <a:p>
            <a:pPr marL="16933" marR="258227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endParaRPr lang="en-US" sz="2533" spc="-1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16933" marR="258227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Advantages</a:t>
            </a:r>
            <a:r>
              <a:rPr lang="en-US" sz="2533" b="1" spc="-13" dirty="0">
                <a:latin typeface="+mn-lt"/>
                <a:cs typeface="Times New Roman" panose="02020603050405020304" pitchFamily="18" charset="0"/>
              </a:rPr>
              <a:t>: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Usually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small size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of vocabulary (letters, digits, special characters , etc.)</a:t>
            </a: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Since every character is a token, t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here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will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be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no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</a:t>
            </a: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ut</a:t>
            </a:r>
            <a:r>
              <a:rPr sz="2533" spc="-7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Of</a:t>
            </a:r>
            <a:r>
              <a:rPr sz="2533" spc="-1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Vocabulary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 (</a:t>
            </a:r>
            <a:r>
              <a:rPr lang="en-US" sz="2533" spc="-13" dirty="0" err="1">
                <a:latin typeface="+mn-lt"/>
                <a:cs typeface="Times New Roman" panose="02020603050405020304" pitchFamily="18" charset="0"/>
              </a:rPr>
              <a:t>OoV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)</a:t>
            </a:r>
            <a:endParaRPr sz="2533" dirty="0">
              <a:latin typeface="+mn-lt"/>
              <a:cs typeface="Times New Roman" panose="02020603050405020304" pitchFamily="18" charset="0"/>
            </a:endParaRPr>
          </a:p>
          <a:p>
            <a:pPr marL="115888" marR="3338323" indent="508000">
              <a:lnSpc>
                <a:spcPts val="2893"/>
              </a:lnSpc>
              <a:spcBef>
                <a:spcPts val="140"/>
              </a:spcBef>
              <a:buFont typeface="Arial MT"/>
              <a:buChar char="●"/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Easy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 to 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implement 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15888" marR="3338323" indent="508000">
              <a:lnSpc>
                <a:spcPts val="2893"/>
              </a:lnSpc>
              <a:spcBef>
                <a:spcPts val="140"/>
              </a:spcBef>
              <a:buFont typeface="Arial MT"/>
              <a:buChar char="●"/>
              <a:tabLst>
                <a:tab pos="625671" algn="l"/>
              </a:tabLst>
            </a:pP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Can handle languages 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without spaces</a:t>
            </a:r>
          </a:p>
          <a:p>
            <a:pPr marL="115888" marR="3338323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endParaRPr lang="en-US" sz="2533" spc="-1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16933" marR="3338323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Disadvantages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Larger</a:t>
            </a:r>
            <a:r>
              <a:rPr lang="en-US" sz="2533" spc="-2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sequence</a:t>
            </a:r>
            <a:r>
              <a:rPr lang="en-US" sz="2533" spc="-2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to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be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processed</a:t>
            </a:r>
            <a:r>
              <a:rPr lang="en-US"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by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models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require more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computational resources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Doesn't inherently capture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word-level semantics </a:t>
            </a: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The model may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struggle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to understand the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overall context</a:t>
            </a:r>
          </a:p>
          <a:p>
            <a:pPr marL="126997">
              <a:lnSpc>
                <a:spcPts val="2733"/>
              </a:lnSpc>
              <a:tabLst>
                <a:tab pos="625671" algn="l"/>
              </a:tabLst>
            </a:pPr>
            <a:endParaRPr lang="en-US" sz="2533" dirty="0">
              <a:latin typeface="+mn-lt"/>
              <a:cs typeface="Times New Roman" panose="02020603050405020304" pitchFamily="18" charset="0"/>
            </a:endParaRPr>
          </a:p>
          <a:p>
            <a:pPr marL="126997">
              <a:lnSpc>
                <a:spcPts val="2733"/>
              </a:lnSpc>
              <a:tabLst>
                <a:tab pos="625671" algn="l"/>
              </a:tabLst>
            </a:pPr>
            <a:r>
              <a:rPr lang="en-US" sz="2533" b="1" dirty="0">
                <a:latin typeface="+mn-lt"/>
                <a:cs typeface="Times New Roman" panose="02020603050405020304" pitchFamily="18" charset="0"/>
              </a:rPr>
              <a:t>One solution: </a:t>
            </a:r>
          </a:p>
          <a:p>
            <a:pPr marL="126997">
              <a:lnSpc>
                <a:spcPts val="2733"/>
              </a:lnSpc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Frequent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meaningful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 err="1">
                <a:latin typeface="+mn-lt"/>
                <a:cs typeface="Times New Roman" panose="02020603050405020304" pitchFamily="18" charset="0"/>
              </a:rPr>
              <a:t>subword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units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0E572-F13A-6D72-1FF7-58F7A70CEE6C}"/>
              </a:ext>
            </a:extLst>
          </p:cNvPr>
          <p:cNvSpPr txBox="1"/>
          <p:nvPr/>
        </p:nvSpPr>
        <p:spPr>
          <a:xfrm>
            <a:off x="8828690" y="1850164"/>
            <a:ext cx="2806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["h", "e", "l", "l", "o"]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FC33E-6475-D673-6FA6-D9854D60DA1F}"/>
              </a:ext>
            </a:extLst>
          </p:cNvPr>
          <p:cNvSpPr txBox="1"/>
          <p:nvPr/>
        </p:nvSpPr>
        <p:spPr>
          <a:xfrm>
            <a:off x="7388773" y="1850164"/>
            <a:ext cx="1629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"hello“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0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0341B-D58C-B959-DD6D-C912453A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76" y="4932947"/>
            <a:ext cx="3827165" cy="185626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994" y="485784"/>
            <a:ext cx="7281757" cy="624786"/>
          </a:xfrm>
          <a:prstGeom prst="rect">
            <a:avLst/>
          </a:prstGeom>
        </p:spPr>
        <p:txBody>
          <a:bodyPr vert="horz" wrap="square" lIns="0" tIns="1524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pc="-30" dirty="0"/>
              <a:t>Morphological Processing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998485" y="1371200"/>
            <a:ext cx="10710040" cy="466922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4965" indent="-342900">
              <a:spcBef>
                <a:spcPts val="35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Morphemes </a:t>
            </a:r>
            <a:r>
              <a:rPr lang="en-US" sz="2400" dirty="0">
                <a:latin typeface="+mn-lt"/>
                <a:cs typeface="Arial MT"/>
              </a:rPr>
              <a:t>are the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smallest</a:t>
            </a:r>
            <a:r>
              <a:rPr lang="en-US" sz="2400" dirty="0">
                <a:latin typeface="+mn-lt"/>
                <a:cs typeface="Arial MT"/>
              </a:rPr>
              <a:t> units of a word that carry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meaning</a:t>
            </a:r>
            <a:r>
              <a:rPr lang="en-US" sz="2400" dirty="0">
                <a:latin typeface="+mn-lt"/>
                <a:cs typeface="Arial MT"/>
              </a:rPr>
              <a:t> and cannot be further divided. </a:t>
            </a:r>
          </a:p>
          <a:p>
            <a:pPr marL="354965" indent="-342900">
              <a:spcBef>
                <a:spcPts val="35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400" dirty="0">
                <a:latin typeface="+mn-lt"/>
                <a:cs typeface="Arial MT"/>
              </a:rPr>
              <a:t>Morphological analysis can help address sparsity by collapsing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related words </a:t>
            </a:r>
            <a:r>
              <a:rPr lang="en-US" sz="2400" dirty="0">
                <a:latin typeface="+mn-lt"/>
                <a:cs typeface="Arial MT"/>
              </a:rPr>
              <a:t>into a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single</a:t>
            </a:r>
            <a:r>
              <a:rPr lang="en-US" sz="2400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representation</a:t>
            </a:r>
          </a:p>
          <a:p>
            <a:pPr marL="354965" indent="-342900">
              <a:spcBef>
                <a:spcPts val="35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algn="l" fontAlgn="base"/>
            <a:r>
              <a:rPr lang="en-US" sz="2400" b="1" i="0" dirty="0">
                <a:solidFill>
                  <a:srgbClr val="273239"/>
                </a:solidFill>
                <a:effectLst/>
                <a:latin typeface="+mn-lt"/>
              </a:rPr>
              <a:t>Types of Morphemes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+mn-lt"/>
              </a:rPr>
              <a:t>Free Morphemes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+mn-lt"/>
              </a:rPr>
              <a:t>: Text elements that carry meaning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+mn-lt"/>
              </a:rPr>
              <a:t>independently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+mn-lt"/>
              </a:rPr>
              <a:t> and make sense on their own. For example, “aware” is a free morpheme.</a:t>
            </a:r>
          </a:p>
          <a:p>
            <a:pPr>
              <a:buFont typeface="+mj-lt"/>
              <a:buAutoNum type="arabicPeriod" startAt="2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+mn-lt"/>
              </a:rPr>
              <a:t>Bound Morphemes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+mn-lt"/>
              </a:rPr>
              <a:t>: Elements that must be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+mn-lt"/>
              </a:rPr>
              <a:t>attached to free morphemes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+mn-lt"/>
              </a:rPr>
              <a:t>to convey meaning. For </a:t>
            </a:r>
            <a:r>
              <a:rPr lang="en-US" sz="2400" dirty="0">
                <a:solidFill>
                  <a:srgbClr val="273239"/>
                </a:solidFill>
              </a:rPr>
              <a:t>example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+mn-lt"/>
              </a:rPr>
              <a:t>, the suffix “-ness” is a bound morpheme.</a:t>
            </a:r>
          </a:p>
          <a:p>
            <a:pPr marL="12065">
              <a:spcBef>
                <a:spcPts val="350"/>
              </a:spcBef>
              <a:buClr>
                <a:srgbClr val="000000"/>
              </a:buClr>
              <a:tabLst>
                <a:tab pos="347980" algn="l"/>
                <a:tab pos="349250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348615" indent="-336550">
              <a:spcBef>
                <a:spcPts val="250"/>
              </a:spcBef>
              <a:buChar char="●"/>
              <a:tabLst>
                <a:tab pos="347980" algn="l"/>
                <a:tab pos="349250" algn="l"/>
              </a:tabLst>
            </a:pPr>
            <a:endParaRPr lang="en-US" sz="2400" dirty="0">
              <a:latin typeface="+mn-lt"/>
              <a:cs typeface="Arial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F7D17-246E-F6EC-EFBA-91A7700456D1}"/>
              </a:ext>
            </a:extLst>
          </p:cNvPr>
          <p:cNvSpPr txBox="1"/>
          <p:nvPr/>
        </p:nvSpPr>
        <p:spPr>
          <a:xfrm>
            <a:off x="1601872" y="566433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The vocabulary only needs free and bound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+mn-lt"/>
              </a:rPr>
              <a:t>morphemes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, not every possible word using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+mn-lt"/>
              </a:rPr>
              <a:t>combination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 of them.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521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484210"/>
            <a:ext cx="8814676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545863">
              <a:lnSpc>
                <a:spcPct val="100000"/>
              </a:lnSpc>
              <a:spcBef>
                <a:spcPts val="160"/>
              </a:spcBef>
            </a:pPr>
            <a:r>
              <a:rPr dirty="0"/>
              <a:t>Subword</a:t>
            </a:r>
            <a:r>
              <a:rPr spc="-100" dirty="0"/>
              <a:t> </a:t>
            </a:r>
            <a:r>
              <a:rPr spc="-13" dirty="0"/>
              <a:t>Tokenization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509" y="1439027"/>
            <a:ext cx="11300693" cy="518774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lnSpc>
                <a:spcPts val="2360"/>
              </a:lnSpc>
              <a:spcBef>
                <a:spcPts val="173"/>
              </a:spcBef>
            </a:pPr>
            <a:r>
              <a:rPr lang="en-US" sz="2400" spc="-13" dirty="0">
                <a:latin typeface="+mn-lt"/>
                <a:cs typeface="Arial MT"/>
              </a:rPr>
              <a:t>Text is broken down into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smaller</a:t>
            </a:r>
            <a:r>
              <a:rPr lang="en-US" sz="2400" spc="-13" dirty="0">
                <a:latin typeface="+mn-lt"/>
                <a:cs typeface="Arial MT"/>
              </a:rPr>
              <a:t> units than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words</a:t>
            </a:r>
            <a:r>
              <a:rPr lang="en-US" sz="2400" spc="-13" dirty="0">
                <a:latin typeface="+mn-lt"/>
                <a:cs typeface="Arial MT"/>
              </a:rPr>
              <a:t> but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larger</a:t>
            </a:r>
            <a:r>
              <a:rPr lang="en-US" sz="2400" spc="-13" dirty="0">
                <a:latin typeface="+mn-lt"/>
                <a:cs typeface="Arial MT"/>
              </a:rPr>
              <a:t> than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characters:</a:t>
            </a:r>
            <a:endParaRPr sz="2400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Font typeface="+mj-lt"/>
              <a:buAutoNum type="arabicPeriod"/>
              <a:tabLst>
                <a:tab pos="625671" algn="l"/>
              </a:tabLst>
            </a:pP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Frequently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used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should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not</a:t>
            </a:r>
            <a:r>
              <a:rPr sz="2400" spc="4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be</a:t>
            </a:r>
            <a:r>
              <a:rPr sz="2400" spc="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split</a:t>
            </a:r>
            <a:r>
              <a:rPr sz="2400" spc="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into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smaller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spc="-13" dirty="0" err="1">
                <a:latin typeface="+mn-lt"/>
                <a:cs typeface="Arial MT"/>
              </a:rPr>
              <a:t>subwords</a:t>
            </a:r>
            <a:r>
              <a:rPr lang="en-US" sz="2400" spc="-13" dirty="0">
                <a:latin typeface="+mn-lt"/>
                <a:cs typeface="Arial MT"/>
              </a:rPr>
              <a:t>  </a:t>
            </a:r>
            <a:endParaRPr sz="2400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Font typeface="+mj-lt"/>
              <a:buAutoNum type="arabicPeriod"/>
              <a:tabLst>
                <a:tab pos="625671" algn="l"/>
              </a:tabLst>
            </a:pP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Rare</a:t>
            </a:r>
            <a:r>
              <a:rPr sz="2400" spc="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should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be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decomposed</a:t>
            </a:r>
            <a:r>
              <a:rPr sz="2400" spc="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into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meaningful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subwords</a:t>
            </a:r>
            <a:endParaRPr sz="2400" dirty="0">
              <a:latin typeface="+mn-lt"/>
              <a:cs typeface="Arial MT"/>
            </a:endParaRPr>
          </a:p>
          <a:p>
            <a:pPr marL="16933">
              <a:lnSpc>
                <a:spcPts val="2360"/>
              </a:lnSpc>
              <a:spcBef>
                <a:spcPts val="2247"/>
              </a:spcBef>
            </a:pPr>
            <a:r>
              <a:rPr lang="en-US" sz="2400" b="1" spc="-13" dirty="0">
                <a:latin typeface="+mn-lt"/>
                <a:cs typeface="Arial MT"/>
              </a:rPr>
              <a:t>Advantages</a:t>
            </a:r>
            <a:endParaRPr lang="en-US" sz="2400" b="1" dirty="0">
              <a:latin typeface="+mn-lt"/>
              <a:cs typeface="Arial MT"/>
            </a:endParaRPr>
          </a:p>
          <a:p>
            <a:pPr marL="507996" indent="-342900">
              <a:lnSpc>
                <a:spcPts val="2327"/>
              </a:lnSpc>
              <a:buFont typeface="Arial" panose="020B0604020202020204" pitchFamily="34" charset="0"/>
              <a:buChar char="•"/>
              <a:tabLst>
                <a:tab pos="625671" algn="l"/>
              </a:tabLst>
            </a:pPr>
            <a:r>
              <a:rPr lang="en-US" sz="2400" dirty="0">
                <a:latin typeface="+mn-lt"/>
                <a:cs typeface="Arial MT"/>
              </a:rPr>
              <a:t>Capturing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meaningful</a:t>
            </a:r>
            <a:r>
              <a:rPr lang="en-US" sz="2400" dirty="0">
                <a:latin typeface="+mn-lt"/>
                <a:cs typeface="Arial MT"/>
              </a:rPr>
              <a:t> chunks of words while avoiding the excessive sequence lengths </a:t>
            </a:r>
          </a:p>
          <a:p>
            <a:pPr marL="507996" indent="-342900">
              <a:lnSpc>
                <a:spcPts val="2327"/>
              </a:lnSpc>
              <a:buFont typeface="Arial" panose="020B0604020202020204" pitchFamily="34" charset="0"/>
              <a:buChar char="•"/>
              <a:tabLst>
                <a:tab pos="625671" algn="l"/>
              </a:tabLst>
            </a:pPr>
            <a:r>
              <a:rPr lang="en-US" sz="2400" dirty="0">
                <a:latin typeface="+mn-lt"/>
                <a:cs typeface="Arial MT"/>
              </a:rPr>
              <a:t>Models can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generalize</a:t>
            </a:r>
            <a:r>
              <a:rPr lang="en-US" sz="2400" dirty="0">
                <a:latin typeface="+mn-lt"/>
                <a:cs typeface="Arial MT"/>
              </a:rPr>
              <a:t> across different forms of the same root word by breaking them down into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common sub-words</a:t>
            </a:r>
          </a:p>
          <a:p>
            <a:pPr marL="507996" indent="-342900">
              <a:lnSpc>
                <a:spcPts val="2327"/>
              </a:lnSpc>
              <a:buFont typeface="Arial" panose="020B0604020202020204" pitchFamily="34" charset="0"/>
              <a:buChar char="•"/>
              <a:tabLst>
                <a:tab pos="625671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Out</a:t>
            </a:r>
            <a:r>
              <a:rPr lang="en-US" sz="2400" spc="-7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Of</a:t>
            </a:r>
            <a:r>
              <a:rPr lang="en-US" sz="2400" spc="-1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Vocabulary </a:t>
            </a:r>
            <a:r>
              <a:rPr lang="en-US" sz="2400" spc="-13" dirty="0">
                <a:latin typeface="+mn-lt"/>
                <a:cs typeface="Times New Roman" panose="02020603050405020304" pitchFamily="18" charset="0"/>
              </a:rPr>
              <a:t>words can be handled </a:t>
            </a:r>
          </a:p>
          <a:p>
            <a:pPr marL="507996" indent="-342900">
              <a:lnSpc>
                <a:spcPts val="2327"/>
              </a:lnSpc>
              <a:buFont typeface="Arial" panose="020B0604020202020204" pitchFamily="34" charset="0"/>
              <a:buChar char="•"/>
              <a:tabLst>
                <a:tab pos="625671" algn="l"/>
              </a:tabLst>
            </a:pPr>
            <a:r>
              <a:rPr sz="2400" dirty="0">
                <a:latin typeface="+mn-lt"/>
                <a:cs typeface="Arial MT"/>
              </a:rPr>
              <a:t>Manageable</a:t>
            </a:r>
            <a:r>
              <a:rPr sz="2400" spc="8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vocabulary</a:t>
            </a:r>
            <a:r>
              <a:rPr sz="2400" spc="8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sizes</a:t>
            </a:r>
            <a:endParaRPr sz="2400" dirty="0">
              <a:solidFill>
                <a:srgbClr val="C00000"/>
              </a:solidFill>
              <a:latin typeface="+mn-lt"/>
              <a:cs typeface="Arial MT"/>
            </a:endParaRPr>
          </a:p>
          <a:p>
            <a:pPr marL="16933">
              <a:lnSpc>
                <a:spcPts val="2360"/>
              </a:lnSpc>
              <a:spcBef>
                <a:spcPts val="2252"/>
              </a:spcBef>
            </a:pPr>
            <a:r>
              <a:rPr sz="2400" b="1" spc="-13" dirty="0">
                <a:latin typeface="+mn-lt"/>
                <a:cs typeface="Arial MT"/>
              </a:rPr>
              <a:t>Disadvantages</a:t>
            </a:r>
            <a:endParaRPr sz="2400" b="1" dirty="0">
              <a:latin typeface="+mn-lt"/>
              <a:cs typeface="Arial MT"/>
            </a:endParaRPr>
          </a:p>
          <a:p>
            <a:pPr marL="507996" indent="-342900">
              <a:lnSpc>
                <a:spcPts val="2360"/>
              </a:lnSpc>
              <a:buFont typeface="Arial" panose="020B0604020202020204" pitchFamily="34" charset="0"/>
              <a:buChar char="•"/>
              <a:tabLst>
                <a:tab pos="625671" algn="l"/>
              </a:tabLst>
            </a:pPr>
            <a:r>
              <a:rPr lang="en-US" sz="2400" dirty="0">
                <a:latin typeface="+mn-lt"/>
                <a:cs typeface="Arial MT"/>
              </a:rPr>
              <a:t>Requires more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complex</a:t>
            </a:r>
            <a:r>
              <a:rPr lang="en-US" sz="2400" dirty="0">
                <a:latin typeface="+mn-lt"/>
                <a:cs typeface="Arial MT"/>
              </a:rPr>
              <a:t> algorithms</a:t>
            </a:r>
          </a:p>
          <a:p>
            <a:pPr marL="165096">
              <a:lnSpc>
                <a:spcPts val="2360"/>
              </a:lnSpc>
              <a:tabLst>
                <a:tab pos="625671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165096">
              <a:lnSpc>
                <a:spcPts val="2360"/>
              </a:lnSpc>
              <a:tabLst>
                <a:tab pos="625671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165096">
              <a:lnSpc>
                <a:spcPts val="2360"/>
              </a:lnSpc>
              <a:tabLst>
                <a:tab pos="625671" algn="l"/>
              </a:tabLst>
            </a:pPr>
            <a:r>
              <a:rPr lang="en-US" sz="2400" b="1" dirty="0">
                <a:latin typeface="+mn-lt"/>
                <a:cs typeface="Arial MT"/>
              </a:rPr>
              <a:t>Problem</a:t>
            </a:r>
            <a:r>
              <a:rPr lang="en-US" sz="2400" dirty="0">
                <a:latin typeface="+mn-lt"/>
                <a:cs typeface="Arial MT"/>
              </a:rPr>
              <a:t>: How recognize frequent </a:t>
            </a:r>
            <a:r>
              <a:rPr lang="en-US" sz="2400" dirty="0" err="1">
                <a:latin typeface="+mn-lt"/>
                <a:cs typeface="Arial MT"/>
              </a:rPr>
              <a:t>subwords</a:t>
            </a:r>
            <a:r>
              <a:rPr lang="en-US" sz="2400" dirty="0">
                <a:latin typeface="+mn-lt"/>
                <a:cs typeface="Arial MT"/>
              </a:rPr>
              <a:t>?</a:t>
            </a:r>
            <a:endParaRPr lang="en-US" sz="2400" dirty="0">
              <a:uFill>
                <a:solidFill>
                  <a:srgbClr val="000000"/>
                </a:solidFill>
              </a:uFill>
              <a:latin typeface="+mn-lt"/>
              <a:cs typeface="Arial MT"/>
            </a:endParaRPr>
          </a:p>
          <a:p>
            <a:pPr marL="16933"/>
            <a:r>
              <a:rPr lang="en-US"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  </a:t>
            </a:r>
            <a:r>
              <a:rPr lang="en-US" sz="2400" b="1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Greedy methods</a:t>
            </a:r>
            <a:r>
              <a:rPr lang="en-US"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: 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Byte</a:t>
            </a:r>
            <a:r>
              <a:rPr sz="2400" spc="47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 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Per</a:t>
            </a:r>
            <a:r>
              <a:rPr sz="2400" spc="47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 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Encoding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(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BPE</a:t>
            </a:r>
            <a:r>
              <a:rPr sz="2400" dirty="0">
                <a:latin typeface="+mn-lt"/>
                <a:cs typeface="Arial MT"/>
              </a:rPr>
              <a:t>)</a:t>
            </a:r>
            <a:r>
              <a:rPr lang="en-US" sz="2400" spc="47" dirty="0">
                <a:latin typeface="+mn-lt"/>
                <a:cs typeface="Arial MT"/>
              </a:rPr>
              <a:t>,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 err="1">
                <a:solidFill>
                  <a:srgbClr val="C00000"/>
                </a:solidFill>
                <a:latin typeface="+mn-lt"/>
                <a:cs typeface="Arial MT"/>
              </a:rPr>
              <a:t>WordPiece</a:t>
            </a:r>
            <a:r>
              <a:rPr lang="en-US" sz="2400" spc="47" dirty="0">
                <a:cs typeface="Arial MT"/>
              </a:rPr>
              <a:t> , etc.</a:t>
            </a:r>
            <a:endParaRPr sz="2400" dirty="0">
              <a:latin typeface="+mn-l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DB7C9-3C90-BFA9-FE41-2A56864F9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092" y="4032898"/>
            <a:ext cx="2333293" cy="271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EF63D-4493-1A58-D57A-9B81739D0DE3}"/>
              </a:ext>
            </a:extLst>
          </p:cNvPr>
          <p:cNvSpPr txBox="1"/>
          <p:nvPr/>
        </p:nvSpPr>
        <p:spPr>
          <a:xfrm>
            <a:off x="5435921" y="4384594"/>
            <a:ext cx="4307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Example</a:t>
            </a:r>
            <a:r>
              <a:rPr lang="en-US" sz="1600" dirty="0"/>
              <a:t>: Antidisestablishmentarianism </a:t>
            </a:r>
          </a:p>
          <a:p>
            <a:r>
              <a:rPr lang="en-US" sz="1600" dirty="0"/>
              <a:t>             -&gt; Anti-, Dis-, Establish, -ment, -arian, -ism</a:t>
            </a:r>
          </a:p>
        </p:txBody>
      </p:sp>
    </p:spTree>
    <p:extLst>
      <p:ext uri="{BB962C8B-B14F-4D97-AF65-F5344CB8AC3E}">
        <p14:creationId xmlns:p14="http://schemas.microsoft.com/office/powerpoint/2010/main" val="1436326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838-961D-CE6B-FC0D-9191D18D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49"/>
            <a:ext cx="10515600" cy="1325563"/>
          </a:xfrm>
        </p:spPr>
        <p:txBody>
          <a:bodyPr/>
          <a:lstStyle/>
          <a:p>
            <a:r>
              <a:rPr lang="en-US" spc="-13" dirty="0"/>
              <a:t>Byte-Pair Encoding (BPE)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B6D1-4C84-9D97-3CE8-D3F36C73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833" y="1512012"/>
            <a:ext cx="11217167" cy="4351338"/>
          </a:xfrm>
        </p:spPr>
        <p:txBody>
          <a:bodyPr/>
          <a:lstStyle/>
          <a:p>
            <a:r>
              <a:rPr lang="en-US" sz="2400" spc="13" dirty="0">
                <a:cs typeface="Arial MT"/>
              </a:rPr>
              <a:t>BPE find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common words/ sub-words </a:t>
            </a:r>
            <a:r>
              <a:rPr lang="en-US" sz="2400" spc="13" dirty="0">
                <a:cs typeface="Arial MT"/>
              </a:rPr>
              <a:t>based on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frequency statistics</a:t>
            </a:r>
            <a:r>
              <a:rPr lang="en-US" sz="2400" spc="13" dirty="0">
                <a:cs typeface="Arial MT"/>
              </a:rPr>
              <a:t> on training data </a:t>
            </a:r>
          </a:p>
          <a:p>
            <a:r>
              <a:rPr lang="en-US" sz="2400" spc="13" dirty="0">
                <a:cs typeface="Arial MT"/>
              </a:rPr>
              <a:t>Introduce </a:t>
            </a:r>
            <a:r>
              <a:rPr lang="en-US" sz="2400" spc="17" dirty="0">
                <a:cs typeface="Arial MT"/>
              </a:rPr>
              <a:t>new </a:t>
            </a:r>
            <a:r>
              <a:rPr lang="en-US" sz="2400" spc="13" dirty="0">
                <a:cs typeface="Arial MT"/>
              </a:rPr>
              <a:t>sub-words by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merging</a:t>
            </a:r>
            <a:r>
              <a:rPr lang="en-US" sz="2400" spc="13" dirty="0">
                <a:cs typeface="Arial MT"/>
              </a:rPr>
              <a:t> </a:t>
            </a:r>
            <a:r>
              <a:rPr lang="en-US" sz="2400" spc="-661" dirty="0">
                <a:cs typeface="Arial MT"/>
              </a:rPr>
              <a:t> </a:t>
            </a:r>
            <a:r>
              <a:rPr lang="en-US" sz="2400" spc="9" dirty="0">
                <a:cs typeface="Arial MT"/>
              </a:rPr>
              <a:t>the</a:t>
            </a:r>
            <a:r>
              <a:rPr lang="en-US" sz="2400" dirty="0">
                <a:cs typeface="Arial MT"/>
              </a:rPr>
              <a:t>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most</a:t>
            </a:r>
            <a:r>
              <a:rPr lang="en-US" sz="2400" spc="4" dirty="0">
                <a:cs typeface="Arial MT"/>
              </a:rPr>
              <a:t> </a:t>
            </a:r>
            <a:r>
              <a:rPr lang="en-US" sz="2400" spc="17" dirty="0">
                <a:solidFill>
                  <a:srgbClr val="C00000"/>
                </a:solidFill>
                <a:cs typeface="Arial MT"/>
              </a:rPr>
              <a:t>frequent</a:t>
            </a:r>
            <a:r>
              <a:rPr lang="en-US" sz="2400" spc="4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adjacent</a:t>
            </a:r>
            <a:r>
              <a:rPr lang="en-US" sz="2400" spc="4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z="2400" spc="9" dirty="0">
                <a:cs typeface="Arial MT"/>
              </a:rPr>
              <a:t>pairs</a:t>
            </a:r>
            <a:r>
              <a:rPr lang="en-US" sz="2400" spc="4" dirty="0">
                <a:cs typeface="Arial MT"/>
              </a:rPr>
              <a:t> </a:t>
            </a:r>
            <a:r>
              <a:rPr lang="en-US" sz="2400" spc="9" dirty="0">
                <a:cs typeface="Arial MT"/>
              </a:rPr>
              <a:t>of</a:t>
            </a:r>
            <a:r>
              <a:rPr lang="en-US" sz="2400" spc="4" dirty="0">
                <a:cs typeface="Arial MT"/>
              </a:rPr>
              <a:t> </a:t>
            </a:r>
            <a:r>
              <a:rPr lang="en-US" sz="2400" spc="13" dirty="0">
                <a:cs typeface="Arial MT"/>
              </a:rPr>
              <a:t>sub-words</a:t>
            </a:r>
          </a:p>
          <a:p>
            <a:pPr marL="568325" indent="-284163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Preserve frequent </a:t>
            </a:r>
            <a:r>
              <a:rPr lang="en-US" sz="2400" dirty="0"/>
              <a:t>words since it merges common adjacent.</a:t>
            </a:r>
          </a:p>
          <a:p>
            <a:pPr marL="568325" indent="-284163">
              <a:buFont typeface="+mj-lt"/>
              <a:buAutoNum type="arabicPeriod"/>
            </a:pPr>
            <a:r>
              <a:rPr lang="en-US" sz="2400" dirty="0"/>
              <a:t>Handle </a:t>
            </a:r>
            <a:r>
              <a:rPr lang="en-US" sz="2400" dirty="0">
                <a:solidFill>
                  <a:srgbClr val="C00000"/>
                </a:solidFill>
              </a:rPr>
              <a:t>rare</a:t>
            </a:r>
            <a:r>
              <a:rPr lang="en-US" sz="2400" dirty="0"/>
              <a:t> or unknown words by breaking them down into smaller, more </a:t>
            </a:r>
            <a:r>
              <a:rPr lang="en-US" sz="2400" dirty="0">
                <a:solidFill>
                  <a:srgbClr val="C00000"/>
                </a:solidFill>
              </a:rPr>
              <a:t>frequent sub-word </a:t>
            </a:r>
            <a:r>
              <a:rPr lang="en-US" sz="2400" dirty="0"/>
              <a:t>units. </a:t>
            </a:r>
          </a:p>
          <a:p>
            <a:pPr marL="568325" indent="-284163">
              <a:buFont typeface="+mj-lt"/>
              <a:buAutoNum type="arabicPeriod"/>
            </a:pPr>
            <a:r>
              <a:rPr lang="en-US" sz="2400" dirty="0"/>
              <a:t>It helps create a </a:t>
            </a:r>
            <a:r>
              <a:rPr lang="en-US" sz="2400" dirty="0">
                <a:solidFill>
                  <a:srgbClr val="C00000"/>
                </a:solidFill>
              </a:rPr>
              <a:t>fixed vocabulary </a:t>
            </a:r>
            <a:r>
              <a:rPr lang="en-US" sz="2400" dirty="0"/>
              <a:t>size by representing words as a combination of their </a:t>
            </a:r>
            <a:r>
              <a:rPr lang="en-US" sz="2400" dirty="0">
                <a:solidFill>
                  <a:srgbClr val="C00000"/>
                </a:solidFill>
              </a:rPr>
              <a:t>frequent sub-word </a:t>
            </a:r>
            <a:r>
              <a:rPr lang="en-US" sz="2400" dirty="0"/>
              <a:t>components, thus improving the ability of the model to handle large vocabularies efficiently.</a:t>
            </a:r>
          </a:p>
          <a:p>
            <a:pPr marL="568325" indent="-284163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56BD646-7E59-B3DE-117D-4BA7E3B15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14" y="4667398"/>
            <a:ext cx="3117593" cy="2190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3698-2487-8179-B210-B1C6F5A8C91C}"/>
              </a:ext>
            </a:extLst>
          </p:cNvPr>
          <p:cNvSpPr txBox="1"/>
          <p:nvPr/>
        </p:nvSpPr>
        <p:spPr>
          <a:xfrm>
            <a:off x="1618593" y="543953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4162" indent="0">
              <a:buNone/>
            </a:pPr>
            <a:r>
              <a:rPr lang="en-US" sz="2000" b="1" dirty="0"/>
              <a:t>Main Hyperparameters of BPE</a:t>
            </a:r>
            <a:r>
              <a:rPr lang="en-US" sz="2000" dirty="0"/>
              <a:t>:</a:t>
            </a:r>
          </a:p>
          <a:p>
            <a:pPr marL="284162" indent="0">
              <a:buNone/>
            </a:pPr>
            <a:r>
              <a:rPr lang="en-US" sz="2000" dirty="0"/>
              <a:t>Min-Frequency (for merging) </a:t>
            </a:r>
          </a:p>
          <a:p>
            <a:pPr marL="284162" indent="0">
              <a:buNone/>
            </a:pPr>
            <a:r>
              <a:rPr lang="en-US" sz="2000" dirty="0"/>
              <a:t>Max-Vocab-Size (maximum number of tokens)</a:t>
            </a:r>
          </a:p>
          <a:p>
            <a:pPr marL="284162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534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2621" y="500763"/>
            <a:ext cx="14020800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33003">
              <a:lnSpc>
                <a:spcPct val="100000"/>
              </a:lnSpc>
              <a:spcBef>
                <a:spcPts val="160"/>
              </a:spcBef>
            </a:pPr>
            <a:r>
              <a:rPr dirty="0"/>
              <a:t>Byte-Pair</a:t>
            </a:r>
            <a:r>
              <a:rPr spc="27" dirty="0"/>
              <a:t> </a:t>
            </a:r>
            <a:r>
              <a:rPr dirty="0"/>
              <a:t>Encoding</a:t>
            </a:r>
            <a:r>
              <a:rPr spc="33" dirty="0"/>
              <a:t> </a:t>
            </a:r>
            <a:r>
              <a:rPr dirty="0"/>
              <a:t>(BPE)</a:t>
            </a:r>
            <a:r>
              <a:rPr spc="-33" dirty="0"/>
              <a:t> </a:t>
            </a:r>
            <a:r>
              <a:rPr lang="en-US" spc="-13" dirty="0"/>
              <a:t>Steps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777312" y="1719356"/>
            <a:ext cx="11022753" cy="365706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087" marR="1986230" indent="-457200">
              <a:lnSpc>
                <a:spcPct val="114999"/>
              </a:lnSpc>
              <a:spcBef>
                <a:spcPts val="1607"/>
              </a:spcBef>
              <a:buFont typeface="+mj-lt"/>
              <a:buAutoNum type="arabicPeriod"/>
              <a:tabLst>
                <a:tab pos="626518" algn="l"/>
              </a:tabLst>
            </a:pPr>
            <a:r>
              <a:rPr sz="2400" dirty="0">
                <a:latin typeface="+mn-lt"/>
                <a:cs typeface="Arial MT"/>
              </a:rPr>
              <a:t>Starts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with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splitting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input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into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single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characters </a:t>
            </a:r>
            <a:r>
              <a:rPr lang="en-US" sz="2400" dirty="0">
                <a:latin typeface="+mn-lt"/>
                <a:cs typeface="Arial MT"/>
              </a:rPr>
              <a:t>and add </a:t>
            </a:r>
            <a:r>
              <a:rPr sz="2400" dirty="0">
                <a:latin typeface="+mn-lt"/>
                <a:cs typeface="Arial MT"/>
              </a:rPr>
              <a:t>each</a:t>
            </a:r>
            <a:r>
              <a:rPr sz="2400" spc="-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characters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to the </a:t>
            </a:r>
            <a:r>
              <a:rPr sz="2400" spc="-13" dirty="0">
                <a:latin typeface="+mn-lt"/>
                <a:cs typeface="Arial MT"/>
              </a:rPr>
              <a:t>vocabulary</a:t>
            </a:r>
            <a:endParaRPr sz="2400" dirty="0">
              <a:latin typeface="+mn-lt"/>
              <a:cs typeface="Arial MT"/>
            </a:endParaRPr>
          </a:p>
          <a:p>
            <a:pPr marL="524085" indent="-457200">
              <a:spcBef>
                <a:spcPts val="433"/>
              </a:spcBef>
              <a:buFont typeface="+mj-lt"/>
              <a:buAutoNum type="arabicPeriod"/>
              <a:tabLst>
                <a:tab pos="625671" algn="l"/>
              </a:tabLst>
            </a:pPr>
            <a:r>
              <a:rPr sz="2400" dirty="0">
                <a:latin typeface="+mn-lt"/>
                <a:cs typeface="Arial MT"/>
              </a:rPr>
              <a:t>Find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most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frequent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occurring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pair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from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current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vocabulary</a:t>
            </a:r>
            <a:r>
              <a:rPr lang="en-US" sz="2400" spc="-13" dirty="0">
                <a:latin typeface="+mn-lt"/>
                <a:cs typeface="Arial MT"/>
              </a:rPr>
              <a:t> having a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minimum frequency </a:t>
            </a:r>
            <a:r>
              <a:rPr lang="en-US" sz="2400" spc="-13" dirty="0">
                <a:latin typeface="+mn-lt"/>
                <a:cs typeface="Arial MT"/>
              </a:rPr>
              <a:t>to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m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erge </a:t>
            </a:r>
            <a:r>
              <a:rPr lang="en-US" sz="2400" dirty="0">
                <a:latin typeface="+mn-lt"/>
                <a:cs typeface="Arial MT"/>
              </a:rPr>
              <a:t>and a</a:t>
            </a:r>
            <a:r>
              <a:rPr sz="2400" dirty="0">
                <a:latin typeface="+mn-lt"/>
                <a:cs typeface="Arial MT"/>
              </a:rPr>
              <a:t>dd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them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to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vocabulary</a:t>
            </a:r>
            <a:endParaRPr sz="2400" dirty="0">
              <a:latin typeface="+mn-lt"/>
              <a:cs typeface="Arial MT"/>
            </a:endParaRPr>
          </a:p>
          <a:p>
            <a:pPr marL="550331" indent="-457200">
              <a:spcBef>
                <a:spcPts val="433"/>
              </a:spcBef>
              <a:buFont typeface="+mj-lt"/>
              <a:buAutoNum type="arabicPeriod"/>
              <a:tabLst>
                <a:tab pos="625671" algn="l"/>
              </a:tabLst>
            </a:pPr>
            <a:r>
              <a:rPr sz="2400" dirty="0">
                <a:latin typeface="+mn-lt"/>
                <a:cs typeface="Arial MT"/>
              </a:rPr>
              <a:t>Repeat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step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2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till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pred</a:t>
            </a:r>
            <a:r>
              <a:rPr sz="2400" dirty="0">
                <a:latin typeface="+mn-lt"/>
                <a:cs typeface="Arial MT"/>
              </a:rPr>
              <a:t>efined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number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tokens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in the vocabulary </a:t>
            </a:r>
            <a:r>
              <a:rPr sz="2400" dirty="0">
                <a:latin typeface="+mn-lt"/>
                <a:cs typeface="Arial MT"/>
              </a:rPr>
              <a:t>are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built</a:t>
            </a:r>
            <a:r>
              <a:rPr lang="en-US"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"/>
              </a:rPr>
              <a:t>or</a:t>
            </a:r>
            <a:r>
              <a:rPr sz="2400" b="1" spc="-40" dirty="0">
                <a:latin typeface="+mn-lt"/>
                <a:cs typeface="Arial"/>
              </a:rPr>
              <a:t> </a:t>
            </a:r>
            <a:r>
              <a:rPr sz="2400" dirty="0">
                <a:latin typeface="+mn-lt"/>
                <a:cs typeface="Arial MT"/>
              </a:rPr>
              <a:t>no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new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combination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symbols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exist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with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required</a:t>
            </a:r>
            <a:r>
              <a:rPr lang="en-US" sz="2400" spc="-27" dirty="0">
                <a:solidFill>
                  <a:srgbClr val="C00000"/>
                </a:solidFill>
                <a:latin typeface="+mn-lt"/>
                <a:cs typeface="Arial MT"/>
              </a:rPr>
              <a:t> min-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frequency </a:t>
            </a:r>
          </a:p>
          <a:p>
            <a:pPr marL="550331" indent="-457200">
              <a:spcBef>
                <a:spcPts val="433"/>
              </a:spcBef>
              <a:buFont typeface="+mj-lt"/>
              <a:buAutoNum type="arabicPeriod"/>
              <a:tabLst>
                <a:tab pos="625671" algn="l"/>
              </a:tabLst>
            </a:pPr>
            <a:r>
              <a:rPr lang="en-US" sz="2400" spc="-13" dirty="0">
                <a:latin typeface="+mn-lt"/>
                <a:cs typeface="Arial MT"/>
              </a:rPr>
              <a:t>During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inference</a:t>
            </a:r>
            <a:r>
              <a:rPr lang="en-US" sz="2400" spc="-13" dirty="0">
                <a:latin typeface="+mn-lt"/>
                <a:cs typeface="Arial MT"/>
              </a:rPr>
              <a:t>, the model tries to match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 largest possible tokens </a:t>
            </a:r>
            <a:r>
              <a:rPr lang="en-US" sz="2400" spc="-13" dirty="0">
                <a:latin typeface="+mn-lt"/>
                <a:cs typeface="Arial MT"/>
              </a:rPr>
              <a:t>that exist in the learned vocabulary </a:t>
            </a:r>
            <a:r>
              <a:rPr lang="en-US" sz="2400" spc="-13" dirty="0">
                <a:cs typeface="Arial MT"/>
              </a:rPr>
              <a:t>(largest frequent token)</a:t>
            </a:r>
            <a:endParaRPr lang="en-US" sz="2400" spc="-13" dirty="0">
              <a:latin typeface="+mn-lt"/>
              <a:cs typeface="Arial MT"/>
            </a:endParaRPr>
          </a:p>
          <a:p>
            <a:pPr marL="1083718" indent="-457200">
              <a:spcBef>
                <a:spcPts val="427"/>
              </a:spcBef>
              <a:buFont typeface="+mj-lt"/>
              <a:buAutoNum type="arabicPeriod"/>
            </a:pPr>
            <a:endParaRPr lang="en-US" sz="2400" spc="-13" dirty="0">
              <a:solidFill>
                <a:srgbClr val="C00000"/>
              </a:solidFill>
              <a:latin typeface="+mn-lt"/>
              <a:cs typeface="Arial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8017-1DB5-87D7-0BD2-391DA1DD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875" y="4687614"/>
            <a:ext cx="2721030" cy="2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0F20-F543-F54F-0D3D-1E146975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70" y="133898"/>
            <a:ext cx="10515600" cy="1325563"/>
          </a:xfrm>
        </p:spPr>
        <p:txBody>
          <a:bodyPr/>
          <a:lstStyle/>
          <a:p>
            <a:r>
              <a:rPr lang="en-US" dirty="0"/>
              <a:t>BPE Training- Example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94E2833-CBA1-DEA5-A32D-EE52B3F24C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046647"/>
            <a:ext cx="11143593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400" dirty="0"/>
              <a:t>Training data contains ["low", "lower", "lowest“] , min-frequency = 3: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1- Initial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representation (characters):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 = ['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']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lower = ['l', 'o', 'w',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']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lowest = ['l', 'o', 'w', 'e',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', ‘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’]         (7 tokens in vocabulary)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2- Find and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merge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most frequent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character pairs in the corpus: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"l" and "o" are the most frequent pair: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low = ['</a:t>
            </a:r>
            <a:r>
              <a:rPr lang="en-US" altLang="en-US" sz="1800" dirty="0">
                <a:solidFill>
                  <a:srgbClr val="C00000"/>
                </a:solidFill>
              </a:rPr>
              <a:t>lo</a:t>
            </a:r>
            <a:r>
              <a:rPr lang="en-US" altLang="en-US" sz="1800" dirty="0"/>
              <a:t>', 'w']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lower = ['lo', 'w', 'e', 'r']</a:t>
            </a:r>
          </a:p>
          <a:p>
            <a:pPr marL="0" marR="0" lvl="1" indent="0" defTabSz="914400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lang="en-US" altLang="en-US" sz="1800" dirty="0"/>
              <a:t>lowest = ['lo', 'w', 'e', 's', ‘t’]             (8 tokens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vocabulary</a:t>
            </a:r>
            <a:r>
              <a:rPr lang="en-US" altLang="en-US" sz="1800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“lo" and “w" are the most frequent pair: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low = ['</a:t>
            </a:r>
            <a:r>
              <a:rPr lang="en-US" altLang="en-US" sz="1800" dirty="0">
                <a:solidFill>
                  <a:srgbClr val="C00000"/>
                </a:solidFill>
              </a:rPr>
              <a:t>low</a:t>
            </a:r>
            <a:r>
              <a:rPr lang="en-US" altLang="en-US" sz="1800" dirty="0"/>
              <a:t>']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lower = ['low', 'e', 'r']</a:t>
            </a:r>
          </a:p>
          <a:p>
            <a:pPr marL="0" marR="0" lvl="1" indent="0" defTabSz="914400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lang="en-US" altLang="en-US" sz="1800" dirty="0"/>
              <a:t>lowest = ['low', 'e', 's', ‘t’]                 (9 tokens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vocabulary</a:t>
            </a:r>
            <a:r>
              <a:rPr lang="en-US" altLang="en-US" sz="1800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1" indent="0" defTabSz="914400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3- Repeat till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maximum number of tokens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there 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no frequent pair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(based on minimum frequency threshold)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273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891DB-09D8-1820-FC27-6703F652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EFD0-3D4F-697A-5769-46FD586C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70" y="133898"/>
            <a:ext cx="10515600" cy="1325563"/>
          </a:xfrm>
        </p:spPr>
        <p:txBody>
          <a:bodyPr/>
          <a:lstStyle/>
          <a:p>
            <a:r>
              <a:rPr lang="en-US" dirty="0"/>
              <a:t>BPE Inference- Example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8B37360-1BD1-5D85-0F52-8376EB70F2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5570" y="1353678"/>
            <a:ext cx="11356430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600" dirty="0">
                <a:solidFill>
                  <a:srgbClr val="C00000"/>
                </a:solidFill>
              </a:rPr>
              <a:t>Tokenizing</a:t>
            </a:r>
            <a:r>
              <a:rPr lang="en-US" sz="2600" dirty="0"/>
              <a:t> a text: “…lower level ….”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effectLst/>
              </a:rPr>
              <a:t>1- Finding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longest match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effectLst/>
              </a:rPr>
              <a:t>in vocabulary for “lower”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00" dirty="0"/>
              <a:t>low = ['low’, ‘e’, ‘r’]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600" dirty="0"/>
              <a:t>2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effectLst/>
              </a:rPr>
              <a:t>- Finding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longest match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effectLst/>
              </a:rPr>
              <a:t> in vocabulary for “level” 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600" dirty="0"/>
              <a:t>level = [‘l’,  ‘e’,  &lt;unknown&gt;,  ‘e’, 'l’] 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600" dirty="0"/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2600" dirty="0"/>
              <a:t>Representing tokens with numbers: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600" dirty="0"/>
              <a:t>Each token in vocabulary has a specific </a:t>
            </a:r>
            <a:r>
              <a:rPr lang="en-US" altLang="en-US" sz="2600" dirty="0">
                <a:solidFill>
                  <a:srgbClr val="C00000"/>
                </a:solidFill>
              </a:rPr>
              <a:t>ID</a:t>
            </a:r>
            <a:r>
              <a:rPr lang="en-US" altLang="en-US" sz="2600" dirty="0"/>
              <a:t> (e.g., 'l’ = 1, 'low’ = 4 , etc.)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600" dirty="0"/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2600" dirty="0"/>
              <a:t>Since BPE is a </a:t>
            </a:r>
            <a:r>
              <a:rPr lang="en-US" altLang="en-US" sz="2600" dirty="0">
                <a:solidFill>
                  <a:srgbClr val="C00000"/>
                </a:solidFill>
              </a:rPr>
              <a:t>greedy algorithm </a:t>
            </a:r>
            <a:r>
              <a:rPr lang="en-US" altLang="en-US" sz="2600" dirty="0"/>
              <a:t>sometimes the results are </a:t>
            </a:r>
            <a:r>
              <a:rPr lang="en-US" altLang="en-US" sz="2600" dirty="0">
                <a:solidFill>
                  <a:srgbClr val="C00000"/>
                </a:solidFill>
              </a:rPr>
              <a:t>not optimum</a:t>
            </a:r>
            <a:r>
              <a:rPr lang="en-US" altLang="en-US" sz="2600" dirty="0"/>
              <a:t>, especially if the </a:t>
            </a:r>
            <a:r>
              <a:rPr lang="en-US" altLang="en-US" sz="2600" dirty="0">
                <a:solidFill>
                  <a:srgbClr val="C00000"/>
                </a:solidFill>
              </a:rPr>
              <a:t>training data is limited </a:t>
            </a:r>
            <a:r>
              <a:rPr lang="en-US" altLang="en-US" sz="2600" dirty="0"/>
              <a:t>(e.g., here, “er” is not recognized as a token)</a:t>
            </a:r>
          </a:p>
        </p:txBody>
      </p:sp>
    </p:spTree>
    <p:extLst>
      <p:ext uri="{BB962C8B-B14F-4D97-AF65-F5344CB8AC3E}">
        <p14:creationId xmlns:p14="http://schemas.microsoft.com/office/powerpoint/2010/main" val="159221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58A5-CAB0-3AFC-ED10-B147A51A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Limitations of BPE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ADB77B-3DF9-9E1A-B209-427974D860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105156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Vocabulary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BPE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limits the vocabulary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while still being able to represent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vast number of 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breaking rare 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into sub-word units.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Handling Out-of-Vocabulary (OOV) 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BPE can break down unseen or rare words into smaller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known sub-words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helping the model handle any words using the vocabulary. </a:t>
            </a:r>
            <a:r>
              <a:rPr lang="en-US" altLang="en-US" sz="2000" dirty="0"/>
              <a:t>At the </a:t>
            </a:r>
            <a:r>
              <a:rPr lang="en-US" altLang="en-US" sz="2000" dirty="0">
                <a:solidFill>
                  <a:srgbClr val="C00000"/>
                </a:solidFill>
              </a:rPr>
              <a:t>worst case </a:t>
            </a:r>
            <a:r>
              <a:rPr lang="en-US" altLang="en-US" sz="2000" dirty="0"/>
              <a:t>they can represented by </a:t>
            </a:r>
            <a:r>
              <a:rPr lang="en-US" altLang="en-US" sz="2000" dirty="0">
                <a:solidFill>
                  <a:srgbClr val="C00000"/>
                </a:solidFill>
              </a:rPr>
              <a:t>characters</a:t>
            </a:r>
            <a:r>
              <a:rPr lang="en-US" altLang="en-US" sz="2000" dirty="0"/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Flexibility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BPE ensures that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common words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are treated 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whole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units, while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rare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complex words are split into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meaningful sub-words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Suboptimal for Morphologically Rich Languages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BPE can sometimes produce unnatural sub-word splits in languages with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complex morphology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0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5421-3DC3-5BE9-0431-CA637294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Word-Piece Tokenization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82FA-1621-A53C-A26E-56417B231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1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u="sng" dirty="0" err="1"/>
              <a:t>WordPiece</a:t>
            </a:r>
            <a:r>
              <a:rPr lang="en-US" sz="2600" dirty="0"/>
              <a:t> is a </a:t>
            </a:r>
            <a:r>
              <a:rPr lang="en-US" sz="2600" dirty="0" err="1">
                <a:solidFill>
                  <a:srgbClr val="C00000"/>
                </a:solidFill>
              </a:rPr>
              <a:t>subword</a:t>
            </a:r>
            <a:r>
              <a:rPr lang="en-US" sz="2600" dirty="0"/>
              <a:t> tokenization technique which merges characters and </a:t>
            </a:r>
            <a:r>
              <a:rPr lang="en-US" sz="2600" dirty="0" err="1"/>
              <a:t>subwords</a:t>
            </a:r>
            <a:r>
              <a:rPr lang="en-US" sz="2600" dirty="0"/>
              <a:t> in a way that </a:t>
            </a:r>
            <a:r>
              <a:rPr lang="en-US" sz="2600" dirty="0">
                <a:solidFill>
                  <a:srgbClr val="C00000"/>
                </a:solidFill>
              </a:rPr>
              <a:t>preserves semantic </a:t>
            </a:r>
            <a:r>
              <a:rPr lang="en-US" sz="2600" dirty="0"/>
              <a:t>meaning</a:t>
            </a: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  <a:p>
            <a:r>
              <a:rPr lang="en-US" sz="2600" dirty="0" err="1"/>
              <a:t>WordPiece</a:t>
            </a:r>
            <a:r>
              <a:rPr lang="en-US" sz="2600" dirty="0"/>
              <a:t> algorithm is a greedy method </a:t>
            </a:r>
            <a:r>
              <a:rPr lang="en-US" sz="2600" dirty="0">
                <a:solidFill>
                  <a:srgbClr val="C00000"/>
                </a:solidFill>
              </a:rPr>
              <a:t>similar to BPE</a:t>
            </a:r>
          </a:p>
          <a:p>
            <a:r>
              <a:rPr lang="en-US" sz="2600" dirty="0" err="1"/>
              <a:t>WordPiece</a:t>
            </a:r>
            <a:r>
              <a:rPr lang="en-US" sz="2600" dirty="0"/>
              <a:t> chooses </a:t>
            </a:r>
            <a:r>
              <a:rPr lang="en-US" sz="2600" dirty="0" err="1"/>
              <a:t>subword</a:t>
            </a:r>
            <a:r>
              <a:rPr lang="en-US" sz="2600" dirty="0"/>
              <a:t> merges that </a:t>
            </a:r>
            <a:r>
              <a:rPr lang="en-US" sz="2600" dirty="0">
                <a:solidFill>
                  <a:srgbClr val="C00000"/>
                </a:solidFill>
              </a:rPr>
              <a:t>maximizing the likelihood</a:t>
            </a:r>
            <a:r>
              <a:rPr lang="en-US" sz="2600" dirty="0"/>
              <a:t> of the existing sequence in the </a:t>
            </a:r>
            <a:r>
              <a:rPr lang="en-US" sz="2600" dirty="0">
                <a:solidFill>
                  <a:srgbClr val="C00000"/>
                </a:solidFill>
              </a:rPr>
              <a:t>training data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WordPiece</a:t>
            </a:r>
            <a:r>
              <a:rPr lang="en-US" sz="2600" dirty="0"/>
              <a:t> tends to result in </a:t>
            </a:r>
            <a:r>
              <a:rPr lang="en-US" sz="2600" dirty="0" err="1"/>
              <a:t>subword</a:t>
            </a:r>
            <a:r>
              <a:rPr lang="en-US" sz="2600" dirty="0"/>
              <a:t> tokens that are more meaningful in languages with </a:t>
            </a:r>
            <a:r>
              <a:rPr lang="en-US" sz="2600" dirty="0">
                <a:solidFill>
                  <a:srgbClr val="C00000"/>
                </a:solidFill>
              </a:rPr>
              <a:t>complex morphology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8298A-36C8-D3BE-FC79-256950C5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713" y="2807767"/>
            <a:ext cx="2191453" cy="1592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EBE4D-655E-F4C0-BF5B-90BEBC04B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80" y="3277870"/>
            <a:ext cx="2405849" cy="65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ADBF7-32F3-5283-8ED4-31D5991FEA19}"/>
                  </a:ext>
                </a:extLst>
              </p:cNvPr>
              <p:cNvSpPr txBox="1"/>
              <p:nvPr/>
            </p:nvSpPr>
            <p:spPr>
              <a:xfrm>
                <a:off x="-39480" y="3168192"/>
                <a:ext cx="609414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Training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corpus</m:t>
                          </m:r>
                        </m:e>
                      </m:d>
                      <m:r>
                        <a:rPr lang="fa-IR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grow m:val="on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a-IR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a-IR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a-IR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a-IR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ADBF7-32F3-5283-8ED4-31D5991FE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80" y="3168192"/>
                <a:ext cx="6094140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03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stationery&#10;&#10;Description automatically generated with medium confidence">
            <a:extLst>
              <a:ext uri="{FF2B5EF4-FFF2-40B4-BE49-F238E27FC236}">
                <a16:creationId xmlns:a16="http://schemas.microsoft.com/office/drawing/2014/main" id="{E58FD91E-53FB-A683-B019-A95FC01B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15" y="3608427"/>
            <a:ext cx="5834190" cy="3046743"/>
          </a:xfrm>
          <a:prstGeom prst="rect">
            <a:avLst/>
          </a:prstGeom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0F292934-F49E-0D4F-B419-B1B5EE07E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Stationarity Time Series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321E24B-BDB8-A37B-7737-E1CD453D0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512753"/>
            <a:ext cx="11006959" cy="4351338"/>
          </a:xfrm>
        </p:spPr>
        <p:txBody>
          <a:bodyPr/>
          <a:lstStyle/>
          <a:p>
            <a:r>
              <a:rPr lang="en-US" altLang="en-US" sz="2600" dirty="0"/>
              <a:t>A stationary process has the property that the </a:t>
            </a:r>
            <a:r>
              <a:rPr lang="en-US" altLang="en-US" sz="2600" dirty="0">
                <a:solidFill>
                  <a:srgbClr val="C00000"/>
                </a:solidFill>
              </a:rPr>
              <a:t>mean</a:t>
            </a:r>
            <a:r>
              <a:rPr lang="en-US" altLang="en-US" sz="2600" dirty="0"/>
              <a:t>, </a:t>
            </a:r>
            <a:r>
              <a:rPr lang="en-US" altLang="en-US" sz="2600" dirty="0">
                <a:solidFill>
                  <a:srgbClr val="C00000"/>
                </a:solidFill>
              </a:rPr>
              <a:t>variance</a:t>
            </a:r>
            <a:r>
              <a:rPr lang="en-US" altLang="en-US" sz="2600" dirty="0"/>
              <a:t> and autocorrelation structure </a:t>
            </a:r>
            <a:r>
              <a:rPr lang="en-US" altLang="en-US" sz="2600" dirty="0">
                <a:solidFill>
                  <a:srgbClr val="C00000"/>
                </a:solidFill>
              </a:rPr>
              <a:t>do not change over time</a:t>
            </a:r>
            <a:r>
              <a:rPr lang="en-GB" altLang="en-US" sz="2600" dirty="0"/>
              <a:t>, implying that the probability lies in a particular interval is the same now as at any point in the past or the future. </a:t>
            </a:r>
          </a:p>
          <a:p>
            <a:r>
              <a:rPr lang="en-GB" altLang="en-US" sz="2600" dirty="0"/>
              <a:t>Prediction on this type of data can be done </a:t>
            </a:r>
            <a:r>
              <a:rPr lang="en-GB" altLang="en-US" sz="2600" dirty="0">
                <a:solidFill>
                  <a:srgbClr val="C00000"/>
                </a:solidFill>
              </a:rPr>
              <a:t>regardless of previous conditions</a:t>
            </a:r>
            <a:r>
              <a:rPr lang="en-GB" altLang="en-US" sz="2600" dirty="0">
                <a:solidFill>
                  <a:srgbClr val="FF0000"/>
                </a:solidFill>
              </a:rPr>
              <a:t> </a:t>
            </a:r>
            <a:r>
              <a:rPr lang="en-GB" altLang="en-US" sz="2600" dirty="0"/>
              <a:t>(e.g., noise in a sensor)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54" y="109348"/>
            <a:ext cx="11235557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-15" dirty="0"/>
              <a:t>Lexical</a:t>
            </a:r>
            <a:r>
              <a:rPr lang="en-US" spc="-210" dirty="0"/>
              <a:t> Analysis </a:t>
            </a:r>
            <a:r>
              <a:rPr lang="en-US" spc="70" dirty="0"/>
              <a:t>- Stemming and Lemmatization</a:t>
            </a:r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693684" y="1444091"/>
            <a:ext cx="11235558" cy="3729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spcBef>
                <a:spcPts val="100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600" dirty="0">
                <a:latin typeface="+mn-lt"/>
              </a:rPr>
              <a:t>One approach for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reducing the size of vocabulary </a:t>
            </a:r>
            <a:r>
              <a:rPr lang="en-US" sz="2600" dirty="0">
                <a:latin typeface="+mn-lt"/>
              </a:rPr>
              <a:t>is to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reduce</a:t>
            </a:r>
            <a:r>
              <a:rPr lang="en-US" sz="2600" dirty="0">
                <a:latin typeface="+mn-lt"/>
              </a:rPr>
              <a:t> words to their base or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root</a:t>
            </a:r>
            <a:r>
              <a:rPr lang="en-US" sz="2600" dirty="0">
                <a:latin typeface="+mn-lt"/>
              </a:rPr>
              <a:t> form:</a:t>
            </a:r>
          </a:p>
          <a:p>
            <a:pPr marL="456350" marR="640063" indent="-342900">
              <a:spcBef>
                <a:spcPts val="827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latin typeface="+mn-lt"/>
                <a:cs typeface="Arial"/>
              </a:rPr>
              <a:t>Stemming</a:t>
            </a:r>
            <a:r>
              <a:rPr lang="en-US" sz="2600" b="1" spc="-20" dirty="0">
                <a:latin typeface="+mn-lt"/>
                <a:cs typeface="Arial"/>
              </a:rPr>
              <a:t> </a:t>
            </a:r>
            <a:r>
              <a:rPr lang="en-US" sz="2600" dirty="0">
                <a:latin typeface="+mn-lt"/>
                <a:cs typeface="Arial MT"/>
              </a:rPr>
              <a:t>is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a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process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that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extract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stems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by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removing</a:t>
            </a:r>
            <a:r>
              <a:rPr lang="en-US" sz="26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suffixes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from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a</a:t>
            </a:r>
            <a:r>
              <a:rPr lang="en-US" sz="2600" spc="-20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word</a:t>
            </a:r>
          </a:p>
          <a:p>
            <a:pPr marL="456350" marR="177796" indent="-342900">
              <a:buFont typeface="Arial" panose="020B0604020202020204" pitchFamily="34" charset="0"/>
              <a:buChar char="•"/>
            </a:pPr>
            <a:r>
              <a:rPr lang="en-US" sz="2600" b="1" dirty="0">
                <a:latin typeface="+mn-lt"/>
                <a:cs typeface="Arial"/>
              </a:rPr>
              <a:t>Lemmatization</a:t>
            </a:r>
            <a:r>
              <a:rPr lang="en-US" sz="2600" b="1" spc="-33" dirty="0">
                <a:latin typeface="+mn-lt"/>
                <a:cs typeface="Arial"/>
              </a:rPr>
              <a:t> </a:t>
            </a:r>
            <a:r>
              <a:rPr lang="en-US" sz="2600" dirty="0">
                <a:latin typeface="+mn-lt"/>
                <a:cs typeface="Arial MT"/>
              </a:rPr>
              <a:t>considers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the</a:t>
            </a:r>
            <a:r>
              <a:rPr lang="en-US" sz="2600" spc="-33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context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and</a:t>
            </a:r>
            <a:r>
              <a:rPr lang="en-US" sz="2600" spc="-33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converts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the</a:t>
            </a:r>
            <a:r>
              <a:rPr lang="en-US" sz="2600" spc="-33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word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to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its</a:t>
            </a:r>
            <a:r>
              <a:rPr lang="en-US" sz="2600" spc="-33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meaningful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base</a:t>
            </a:r>
            <a:r>
              <a:rPr lang="en-US" sz="26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form</a:t>
            </a:r>
            <a:r>
              <a:rPr lang="en-US" sz="2600" dirty="0">
                <a:latin typeface="+mn-lt"/>
                <a:cs typeface="Arial MT"/>
              </a:rPr>
              <a:t>,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which</a:t>
            </a:r>
            <a:r>
              <a:rPr lang="en-US" sz="2600" spc="-27" dirty="0">
                <a:latin typeface="+mn-lt"/>
                <a:cs typeface="Arial MT"/>
              </a:rPr>
              <a:t> </a:t>
            </a:r>
            <a:r>
              <a:rPr lang="en-US" sz="2600" spc="-33" dirty="0">
                <a:latin typeface="+mn-lt"/>
                <a:cs typeface="Arial MT"/>
              </a:rPr>
              <a:t>is </a:t>
            </a:r>
            <a:r>
              <a:rPr lang="en-US" sz="2600" dirty="0">
                <a:latin typeface="+mn-lt"/>
                <a:cs typeface="Arial MT"/>
              </a:rPr>
              <a:t>called</a:t>
            </a:r>
            <a:r>
              <a:rPr lang="en-US" sz="2600" spc="-40" dirty="0">
                <a:latin typeface="+mn-lt"/>
                <a:cs typeface="Arial MT"/>
              </a:rPr>
              <a:t> </a:t>
            </a:r>
            <a:r>
              <a:rPr lang="en-US" sz="2600" spc="-13" dirty="0">
                <a:latin typeface="+mn-lt"/>
                <a:cs typeface="Arial MT"/>
              </a:rPr>
              <a:t>Lemma</a:t>
            </a:r>
          </a:p>
          <a:p>
            <a:pPr marL="113450" marR="177796"/>
            <a:endParaRPr lang="en-US" sz="2600" spc="-13" dirty="0">
              <a:latin typeface="+mn-lt"/>
              <a:cs typeface="Arial MT"/>
            </a:endParaRPr>
          </a:p>
          <a:p>
            <a:pPr marL="113450" marR="177796"/>
            <a:r>
              <a:rPr lang="en-US" sz="2600" dirty="0">
                <a:latin typeface="+mn-lt"/>
                <a:cs typeface="Arial MT"/>
              </a:rPr>
              <a:t>These techniques are used mostly in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classical NLP </a:t>
            </a:r>
            <a:r>
              <a:rPr lang="en-US" sz="2600" dirty="0">
                <a:latin typeface="+mn-lt"/>
                <a:cs typeface="Arial MT"/>
              </a:rPr>
              <a:t>pipelines (e.g., SVM)</a:t>
            </a:r>
            <a:r>
              <a:rPr lang="en-US" sz="2600" spc="-13" dirty="0">
                <a:latin typeface="+mn-lt"/>
                <a:cs typeface="Arial MT"/>
              </a:rPr>
              <a:t> rather than modern LLMs, since </a:t>
            </a:r>
            <a:r>
              <a:rPr lang="en-US" sz="2600" spc="-13" dirty="0">
                <a:solidFill>
                  <a:srgbClr val="C00000"/>
                </a:solidFill>
                <a:latin typeface="+mn-lt"/>
                <a:cs typeface="Arial MT"/>
              </a:rPr>
              <a:t>LLMs</a:t>
            </a:r>
            <a:r>
              <a:rPr lang="en-US" sz="2600" spc="-13" dirty="0">
                <a:latin typeface="+mn-lt"/>
                <a:cs typeface="Arial MT"/>
              </a:rPr>
              <a:t> try to capture </a:t>
            </a:r>
            <a:r>
              <a:rPr lang="en-US" sz="2600" spc="-13" dirty="0">
                <a:solidFill>
                  <a:srgbClr val="C00000"/>
                </a:solidFill>
                <a:latin typeface="+mn-lt"/>
                <a:cs typeface="Arial MT"/>
              </a:rPr>
              <a:t>full </a:t>
            </a:r>
            <a:r>
              <a:rPr lang="en-US" sz="2600" dirty="0">
                <a:solidFill>
                  <a:srgbClr val="C00000"/>
                </a:solidFill>
              </a:rPr>
              <a:t>syntax and semantics</a:t>
            </a:r>
            <a:endParaRPr lang="en-US" sz="2600" dirty="0">
              <a:solidFill>
                <a:srgbClr val="C00000"/>
              </a:solidFill>
              <a:latin typeface="+mn-lt"/>
              <a:cs typeface="Arial MT"/>
            </a:endParaRPr>
          </a:p>
          <a:p>
            <a:pPr marL="355600" marR="5080" indent="-343535">
              <a:spcBef>
                <a:spcPts val="10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n-US" sz="2600" dirty="0">
              <a:latin typeface="+mn-lt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556" y="5066715"/>
            <a:ext cx="3263334" cy="1538787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246F9418-15DA-D40A-0D87-998B042A2F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5176" y="5066715"/>
            <a:ext cx="3263334" cy="1644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41F34-1956-69C0-2757-CFD270E7A32F}"/>
              </a:ext>
            </a:extLst>
          </p:cNvPr>
          <p:cNvSpPr txBox="1"/>
          <p:nvPr/>
        </p:nvSpPr>
        <p:spPr>
          <a:xfrm>
            <a:off x="2869325" y="612679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Stemming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024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802" y="404392"/>
            <a:ext cx="11627499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720272" rtl="1">
              <a:lnSpc>
                <a:spcPct val="100000"/>
              </a:lnSpc>
              <a:spcBef>
                <a:spcPts val="160"/>
              </a:spcBef>
            </a:pPr>
            <a:r>
              <a:rPr lang="en-US" spc="-15" dirty="0"/>
              <a:t>Lexical</a:t>
            </a:r>
            <a:r>
              <a:rPr lang="en-US" spc="-210" dirty="0"/>
              <a:t> Analysis - </a:t>
            </a:r>
            <a:r>
              <a:rPr lang="en-US" dirty="0"/>
              <a:t>Normalization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364802" y="1191407"/>
            <a:ext cx="11827198" cy="2357056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9833" indent="-34290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Lowercasing</a:t>
            </a:r>
            <a:r>
              <a:rPr lang="en-US" sz="2400" dirty="0">
                <a:latin typeface="+mn-lt"/>
                <a:cs typeface="Arial MT"/>
              </a:rPr>
              <a:t>, removing punctuation and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stop-words</a:t>
            </a:r>
            <a:r>
              <a:rPr lang="en-US" sz="2400" dirty="0">
                <a:latin typeface="+mn-lt"/>
                <a:cs typeface="Arial MT"/>
              </a:rPr>
              <a:t> and handling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special characters</a:t>
            </a:r>
            <a:r>
              <a:rPr lang="en-US" sz="2400" dirty="0">
                <a:latin typeface="+mn-lt"/>
                <a:cs typeface="Arial MT"/>
              </a:rPr>
              <a:t>.</a:t>
            </a:r>
          </a:p>
          <a:p>
            <a:pPr marL="359833" indent="-34290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+mn-lt"/>
                <a:cs typeface="Arial MT"/>
              </a:rPr>
              <a:t>Stopwords</a:t>
            </a:r>
            <a:r>
              <a:rPr lang="en-US" sz="2400" b="1" dirty="0">
                <a:latin typeface="+mn-lt"/>
                <a:cs typeface="Arial MT"/>
              </a:rPr>
              <a:t> Removal</a:t>
            </a:r>
            <a:r>
              <a:rPr lang="en-US" sz="2400" dirty="0">
                <a:latin typeface="+mn-lt"/>
                <a:cs typeface="Arial MT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Eliminating</a:t>
            </a:r>
            <a:r>
              <a:rPr lang="en-US" sz="2400" dirty="0">
                <a:solidFill>
                  <a:srgbClr val="0000FF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that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are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function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helping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form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sentence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structure</a:t>
            </a:r>
            <a:r>
              <a:rPr sz="2400" spc="-13" dirty="0">
                <a:latin typeface="+mn-lt"/>
                <a:cs typeface="Arial MT"/>
              </a:rPr>
              <a:t>: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the,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of,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and,</a:t>
            </a:r>
            <a:r>
              <a:rPr lang="en-US" sz="2400" spc="-40" dirty="0">
                <a:latin typeface="+mn-lt"/>
                <a:cs typeface="Arial MT"/>
              </a:rPr>
              <a:t> … </a:t>
            </a:r>
          </a:p>
          <a:p>
            <a:pPr marL="359833" indent="-34290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Arial MT"/>
              </a:rPr>
              <a:t>For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an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application,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an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additional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domain</a:t>
            </a:r>
            <a:r>
              <a:rPr lang="en-US" sz="24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specific</a:t>
            </a:r>
            <a:r>
              <a:rPr lang="en-US"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stop</a:t>
            </a:r>
            <a:r>
              <a:rPr lang="en-US" sz="24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words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list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may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be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spc="-13" dirty="0">
                <a:latin typeface="+mn-lt"/>
                <a:cs typeface="Arial MT"/>
              </a:rPr>
              <a:t>constructed</a:t>
            </a:r>
            <a:endParaRPr lang="en-US" sz="2400" spc="-40" dirty="0">
              <a:latin typeface="+mn-lt"/>
              <a:cs typeface="Arial MT"/>
            </a:endParaRPr>
          </a:p>
          <a:p>
            <a:pPr marL="1235256" lvl="1" indent="-468195">
              <a:spcBef>
                <a:spcPts val="380"/>
              </a:spcBef>
              <a:buChar char="○"/>
              <a:tabLst>
                <a:tab pos="1235256" algn="l"/>
              </a:tabLst>
            </a:pPr>
            <a:endParaRPr sz="2400" dirty="0">
              <a:latin typeface="+mn-l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78602-B08C-632B-36E1-93C0C5655C41}"/>
              </a:ext>
            </a:extLst>
          </p:cNvPr>
          <p:cNvSpPr txBox="1"/>
          <p:nvPr/>
        </p:nvSpPr>
        <p:spPr>
          <a:xfrm>
            <a:off x="208466" y="3370672"/>
            <a:ext cx="7797246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1180"/>
              </a:spcBef>
            </a:pPr>
            <a:r>
              <a:rPr lang="en-US" sz="2400" b="1" spc="-40" dirty="0">
                <a:latin typeface="+mn-lt"/>
                <a:cs typeface="Arial MT"/>
              </a:rPr>
              <a:t>Pros</a:t>
            </a:r>
            <a:r>
              <a:rPr lang="en-US" sz="2400" spc="-40" dirty="0">
                <a:latin typeface="+mn-lt"/>
                <a:cs typeface="Arial MT"/>
              </a:rPr>
              <a:t>:</a:t>
            </a:r>
            <a:endParaRPr lang="en-US" sz="2400" dirty="0">
              <a:latin typeface="+mn-lt"/>
              <a:cs typeface="Arial MT"/>
            </a:endParaRPr>
          </a:p>
          <a:p>
            <a:pPr marL="1235256" lvl="1" indent="-468195">
              <a:spcBef>
                <a:spcPts val="387"/>
              </a:spcBef>
              <a:buFont typeface="Arial" panose="020B0604020202020204" pitchFamily="34" charset="0"/>
              <a:buChar char="•"/>
              <a:tabLst>
                <a:tab pos="1235256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Reduces the complexity</a:t>
            </a:r>
            <a:r>
              <a:rPr lang="en-US" sz="2400" dirty="0">
                <a:latin typeface="+mn-lt"/>
                <a:cs typeface="Arial MT"/>
              </a:rPr>
              <a:t> of the text, helping focus on the more meaningful parts of the content </a:t>
            </a:r>
          </a:p>
          <a:p>
            <a:pPr marL="1235256" lvl="1" indent="-468195">
              <a:spcBef>
                <a:spcPts val="387"/>
              </a:spcBef>
              <a:buFont typeface="Arial" panose="020B0604020202020204" pitchFamily="34" charset="0"/>
              <a:buChar char="•"/>
              <a:tabLst>
                <a:tab pos="1235256" algn="l"/>
              </a:tabLst>
            </a:pPr>
            <a:r>
              <a:rPr lang="en-US" sz="2400" dirty="0">
                <a:latin typeface="+mn-lt"/>
                <a:cs typeface="Arial MT"/>
              </a:rPr>
              <a:t>create a more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uniform</a:t>
            </a:r>
            <a:r>
              <a:rPr lang="en-US" sz="2400" dirty="0">
                <a:latin typeface="+mn-lt"/>
                <a:cs typeface="Arial MT"/>
              </a:rPr>
              <a:t> text</a:t>
            </a:r>
          </a:p>
          <a:p>
            <a:pPr marL="767061" lvl="1">
              <a:spcBef>
                <a:spcPts val="387"/>
              </a:spcBef>
              <a:tabLst>
                <a:tab pos="1235256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228600" lvl="1">
              <a:spcBef>
                <a:spcPts val="387"/>
              </a:spcBef>
              <a:tabLst>
                <a:tab pos="1235256" algn="l"/>
              </a:tabLst>
            </a:pPr>
            <a:r>
              <a:rPr lang="en-US" sz="2400" b="1" spc="-40" dirty="0">
                <a:latin typeface="+mn-lt"/>
                <a:cs typeface="Arial MT"/>
              </a:rPr>
              <a:t>Cons</a:t>
            </a:r>
            <a:r>
              <a:rPr lang="en-US" sz="2400" spc="-40" dirty="0">
                <a:latin typeface="+mn-lt"/>
                <a:cs typeface="Arial MT"/>
              </a:rPr>
              <a:t>:</a:t>
            </a:r>
            <a:endParaRPr lang="en-US" sz="2400" dirty="0">
              <a:latin typeface="+mn-lt"/>
              <a:cs typeface="Arial MT"/>
            </a:endParaRPr>
          </a:p>
          <a:p>
            <a:pPr marL="1109961" lvl="1" indent="-342900">
              <a:spcBef>
                <a:spcPts val="387"/>
              </a:spcBef>
              <a:buFont typeface="Arial" panose="020B0604020202020204" pitchFamily="34" charset="0"/>
              <a:buChar char="•"/>
              <a:tabLst>
                <a:tab pos="1235256" algn="l"/>
              </a:tabLst>
            </a:pPr>
            <a:r>
              <a:rPr lang="en-US" sz="2400" dirty="0">
                <a:latin typeface="+mn-lt"/>
                <a:cs typeface="Arial MT"/>
              </a:rPr>
              <a:t>Can</a:t>
            </a:r>
            <a:r>
              <a:rPr lang="en-US" sz="2400" spc="-40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sometimes</a:t>
            </a:r>
            <a:r>
              <a:rPr lang="en-US" sz="2400" spc="-40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cause</a:t>
            </a:r>
            <a:r>
              <a:rPr lang="en-US" sz="24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issues</a:t>
            </a:r>
            <a:r>
              <a:rPr lang="en-US" sz="2400" spc="-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for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NLP</a:t>
            </a:r>
            <a:r>
              <a:rPr lang="en-US" sz="2400" spc="-80" dirty="0">
                <a:latin typeface="+mn-lt"/>
                <a:cs typeface="Arial MT"/>
              </a:rPr>
              <a:t> </a:t>
            </a:r>
            <a:r>
              <a:rPr lang="en-US" sz="2400" spc="-13" dirty="0">
                <a:latin typeface="+mn-lt"/>
                <a:cs typeface="Arial MT"/>
              </a:rPr>
              <a:t>tasks: </a:t>
            </a:r>
            <a:r>
              <a:rPr lang="en-US" sz="2400" dirty="0">
                <a:latin typeface="+mn-lt"/>
                <a:cs typeface="Arial MT"/>
              </a:rPr>
              <a:t>e.g.,</a:t>
            </a:r>
            <a:r>
              <a:rPr lang="en-US" sz="2400" spc="-5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phrases: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“to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be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or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not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to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be”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85205-42CB-02CC-77E8-7EA008CB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425" y="4128605"/>
            <a:ext cx="4619876" cy="25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8763-34F1-2BF1-F1AC-E53B872F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511"/>
            <a:ext cx="10515600" cy="1325563"/>
          </a:xfrm>
        </p:spPr>
        <p:txBody>
          <a:bodyPr/>
          <a:lstStyle/>
          <a:p>
            <a:r>
              <a:rPr lang="en-US" dirty="0"/>
              <a:t>Limitations of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C9345-4D35-A566-06AE-D2A45C06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53" y="1444245"/>
            <a:ext cx="1094071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Normalizing</a:t>
            </a:r>
            <a:r>
              <a:rPr lang="en-US" sz="2400" dirty="0"/>
              <a:t> reduces the number of unique tokens, vocabulary size, </a:t>
            </a:r>
            <a:r>
              <a:rPr lang="en-US" sz="2400" dirty="0">
                <a:solidFill>
                  <a:srgbClr val="C00000"/>
                </a:solidFill>
              </a:rPr>
              <a:t>feature space</a:t>
            </a:r>
            <a:r>
              <a:rPr lang="en-US" sz="2400" dirty="0"/>
              <a:t>, and computation power in </a:t>
            </a:r>
            <a:r>
              <a:rPr lang="en-US" sz="2400" dirty="0">
                <a:solidFill>
                  <a:srgbClr val="C00000"/>
                </a:solidFill>
              </a:rPr>
              <a:t>classic NLP</a:t>
            </a:r>
            <a:r>
              <a:rPr lang="en-US" sz="2400" dirty="0"/>
              <a:t> models (shallow models)</a:t>
            </a:r>
          </a:p>
          <a:p>
            <a:pPr marL="0" indent="0">
              <a:buNone/>
            </a:pPr>
            <a:r>
              <a:rPr lang="en-US" sz="2400" dirty="0"/>
              <a:t>In deep learning NLP models (e.g., </a:t>
            </a:r>
            <a:r>
              <a:rPr lang="en-US" sz="2400" dirty="0">
                <a:solidFill>
                  <a:srgbClr val="C00000"/>
                </a:solidFill>
              </a:rPr>
              <a:t>LLMs</a:t>
            </a:r>
            <a:r>
              <a:rPr lang="en-US" sz="2400" dirty="0"/>
              <a:t>) most of normalizing steps are </a:t>
            </a:r>
            <a:r>
              <a:rPr lang="en-US" sz="2400" dirty="0">
                <a:solidFill>
                  <a:srgbClr val="C00000"/>
                </a:solidFill>
              </a:rPr>
              <a:t>not common</a:t>
            </a:r>
            <a:r>
              <a:rPr lang="en-US" sz="2400" dirty="0"/>
              <a:t>:</a:t>
            </a:r>
          </a:p>
          <a:p>
            <a:r>
              <a:rPr lang="en-US" sz="2400" b="1" dirty="0"/>
              <a:t>Lowercasing</a:t>
            </a:r>
            <a:r>
              <a:rPr lang="en-US" sz="2400" dirty="0"/>
              <a:t>: May not be ideal for </a:t>
            </a:r>
            <a:r>
              <a:rPr lang="en-US" sz="2400" dirty="0">
                <a:solidFill>
                  <a:srgbClr val="C00000"/>
                </a:solidFill>
              </a:rPr>
              <a:t>named entity recognition </a:t>
            </a:r>
            <a:r>
              <a:rPr lang="en-US" sz="2400" dirty="0"/>
              <a:t>(NER). (e.g., "Apple“ as company  and "apple“ as fruit)</a:t>
            </a:r>
          </a:p>
          <a:p>
            <a:pPr marL="806450" indent="-180975">
              <a:buFont typeface="Wingdings" panose="05000000000000000000" pitchFamily="2" charset="2"/>
              <a:buChar char="§"/>
            </a:pPr>
            <a:r>
              <a:rPr lang="en-US" sz="2400" dirty="0"/>
              <a:t>Some LLMs such as </a:t>
            </a:r>
            <a:r>
              <a:rPr lang="en-US" sz="2400" dirty="0">
                <a:solidFill>
                  <a:srgbClr val="C00000"/>
                </a:solidFill>
              </a:rPr>
              <a:t>BERT-Uncased</a:t>
            </a:r>
            <a:r>
              <a:rPr lang="en-US" sz="2400" dirty="0"/>
              <a:t> which uses lowercase version of </a:t>
            </a:r>
            <a:r>
              <a:rPr lang="en-US" sz="2400" dirty="0" err="1">
                <a:solidFill>
                  <a:srgbClr val="C00000"/>
                </a:solidFill>
              </a:rPr>
              <a:t>WordPiece</a:t>
            </a:r>
            <a:r>
              <a:rPr lang="en-US" sz="2400" dirty="0"/>
              <a:t> employ </a:t>
            </a:r>
            <a:r>
              <a:rPr lang="en-US" sz="2400" dirty="0">
                <a:solidFill>
                  <a:srgbClr val="C00000"/>
                </a:solidFill>
              </a:rPr>
              <a:t>lowercasing</a:t>
            </a:r>
            <a:r>
              <a:rPr lang="en-US" sz="2400" dirty="0"/>
              <a:t> </a:t>
            </a:r>
          </a:p>
          <a:p>
            <a:pPr marL="806450" indent="-180975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GPT</a:t>
            </a:r>
            <a:r>
              <a:rPr lang="en-US" sz="2400" dirty="0"/>
              <a:t> models </a:t>
            </a:r>
            <a:r>
              <a:rPr lang="en-US" sz="2400" dirty="0">
                <a:solidFill>
                  <a:srgbClr val="C00000"/>
                </a:solidFill>
              </a:rPr>
              <a:t>preserve case </a:t>
            </a:r>
            <a:r>
              <a:rPr lang="en-US" sz="2400" dirty="0"/>
              <a:t>information because they use Byte-Pair Encoding (</a:t>
            </a:r>
            <a:r>
              <a:rPr lang="en-US" sz="2400" dirty="0">
                <a:solidFill>
                  <a:srgbClr val="C00000"/>
                </a:solidFill>
              </a:rPr>
              <a:t>BPE</a:t>
            </a:r>
            <a:r>
              <a:rPr lang="en-US" sz="2400" dirty="0"/>
              <a:t>) tokenization </a:t>
            </a:r>
          </a:p>
          <a:p>
            <a:r>
              <a:rPr lang="en-US" sz="2400" b="1" dirty="0"/>
              <a:t>Removing </a:t>
            </a:r>
            <a:r>
              <a:rPr lang="en-US" sz="2400" b="1" dirty="0" err="1"/>
              <a:t>stopwords</a:t>
            </a:r>
            <a:r>
              <a:rPr lang="en-US" sz="2400" dirty="0"/>
              <a:t>: LLMs do not remove </a:t>
            </a:r>
            <a:r>
              <a:rPr lang="en-US" sz="2400" dirty="0" err="1"/>
              <a:t>stopwords</a:t>
            </a:r>
            <a:r>
              <a:rPr lang="en-US" sz="2400" dirty="0"/>
              <a:t> since </a:t>
            </a:r>
            <a:r>
              <a:rPr lang="en-US" sz="2400" dirty="0">
                <a:solidFill>
                  <a:srgbClr val="C00000"/>
                </a:solidFill>
              </a:rPr>
              <a:t>contextual meaning</a:t>
            </a:r>
            <a:r>
              <a:rPr lang="en-US" sz="2400" dirty="0"/>
              <a:t> may depend on them (e.g., To be or not to be)</a:t>
            </a:r>
          </a:p>
          <a:p>
            <a:r>
              <a:rPr lang="en-US" sz="2400" b="1" dirty="0"/>
              <a:t>Removing special characters</a:t>
            </a:r>
            <a:r>
              <a:rPr lang="en-US" sz="2400" dirty="0"/>
              <a:t>: LLMs do not remove special characters since might lose important </a:t>
            </a:r>
            <a:r>
              <a:rPr lang="en-US" sz="2400" dirty="0">
                <a:solidFill>
                  <a:srgbClr val="C00000"/>
                </a:solidFill>
              </a:rPr>
              <a:t>formatting </a:t>
            </a:r>
            <a:r>
              <a:rPr lang="en-US" sz="2400" dirty="0"/>
              <a:t>for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code processing, etc. (e.g., s=“a string”)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4134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538" y="135825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15" dirty="0"/>
              <a:t>Syntactic</a:t>
            </a:r>
            <a:r>
              <a:rPr spc="-170" dirty="0"/>
              <a:t> </a:t>
            </a:r>
            <a:r>
              <a:rPr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8468" y="1495694"/>
            <a:ext cx="11327407" cy="2850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Structural</a:t>
            </a:r>
            <a:r>
              <a:rPr lang="en-US" sz="2600" spc="-15" dirty="0">
                <a:latin typeface="+mn-lt"/>
                <a:cs typeface="Arial MT"/>
              </a:rPr>
              <a:t> </a:t>
            </a:r>
            <a:r>
              <a:rPr lang="en-US" sz="2600" dirty="0">
                <a:latin typeface="+mn-lt"/>
                <a:cs typeface="Arial MT"/>
              </a:rPr>
              <a:t>relationships</a:t>
            </a:r>
            <a:r>
              <a:rPr lang="en-US" sz="2600" spc="-15" dirty="0">
                <a:latin typeface="+mn-lt"/>
                <a:cs typeface="Arial MT"/>
              </a:rPr>
              <a:t> </a:t>
            </a:r>
            <a:r>
              <a:rPr lang="en-US" sz="2600" spc="-5" dirty="0">
                <a:latin typeface="+mn-lt"/>
                <a:cs typeface="Arial MT"/>
              </a:rPr>
              <a:t>between</a:t>
            </a:r>
            <a:r>
              <a:rPr lang="en-US" sz="2600" spc="-15" dirty="0">
                <a:latin typeface="+mn-lt"/>
                <a:cs typeface="Arial MT"/>
              </a:rPr>
              <a:t> </a:t>
            </a:r>
            <a:r>
              <a:rPr lang="en-US" sz="2600" spc="-5" dirty="0">
                <a:latin typeface="+mn-lt"/>
                <a:cs typeface="Arial MT"/>
              </a:rPr>
              <a:t>words </a:t>
            </a:r>
          </a:p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-30" dirty="0">
                <a:solidFill>
                  <a:srgbClr val="C00000"/>
                </a:solidFill>
                <a:latin typeface="+mn-lt"/>
                <a:cs typeface="Microsoft Sans Serif"/>
              </a:rPr>
              <a:t>Grammatical</a:t>
            </a:r>
            <a:r>
              <a:rPr lang="en-US" sz="2600" spc="-30" dirty="0">
                <a:latin typeface="+mn-lt"/>
                <a:cs typeface="Microsoft Sans Serif"/>
              </a:rPr>
              <a:t> structure of a sentence is analyzed</a:t>
            </a:r>
          </a:p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35" dirty="0">
                <a:solidFill>
                  <a:srgbClr val="C00000"/>
                </a:solidFill>
                <a:latin typeface="+mn-lt"/>
                <a:cs typeface="Microsoft Sans Serif"/>
              </a:rPr>
              <a:t>Syntactic</a:t>
            </a:r>
            <a:r>
              <a:rPr lang="en-US" sz="2600" spc="-95" dirty="0">
                <a:solidFill>
                  <a:srgbClr val="C00000"/>
                </a:solidFill>
                <a:latin typeface="+mn-lt"/>
                <a:cs typeface="Microsoft Sans Serif"/>
              </a:rPr>
              <a:t> </a:t>
            </a:r>
            <a:r>
              <a:rPr lang="en-US" sz="2600" spc="5" dirty="0">
                <a:solidFill>
                  <a:srgbClr val="C00000"/>
                </a:solidFill>
                <a:latin typeface="+mn-lt"/>
                <a:cs typeface="Microsoft Sans Serif"/>
              </a:rPr>
              <a:t>parser</a:t>
            </a:r>
            <a:r>
              <a:rPr sz="2600" spc="-100" dirty="0">
                <a:solidFill>
                  <a:srgbClr val="FF0000"/>
                </a:solidFill>
                <a:latin typeface="+mn-lt"/>
                <a:cs typeface="Microsoft Sans Serif"/>
              </a:rPr>
              <a:t> </a:t>
            </a:r>
            <a:r>
              <a:rPr sz="2600" dirty="0">
                <a:latin typeface="+mn-lt"/>
                <a:cs typeface="Microsoft Sans Serif"/>
              </a:rPr>
              <a:t>check</a:t>
            </a:r>
            <a:r>
              <a:rPr lang="en-US" sz="2600" dirty="0">
                <a:latin typeface="+mn-lt"/>
                <a:cs typeface="Microsoft Sans Serif"/>
              </a:rPr>
              <a:t>s</a:t>
            </a:r>
            <a:r>
              <a:rPr sz="2600" dirty="0">
                <a:latin typeface="+mn-lt"/>
                <a:cs typeface="Microsoft Sans Serif"/>
              </a:rPr>
              <a:t> </a:t>
            </a:r>
            <a:r>
              <a:rPr sz="2600" spc="-680" dirty="0">
                <a:latin typeface="+mn-lt"/>
                <a:cs typeface="Microsoft Sans Serif"/>
              </a:rPr>
              <a:t> </a:t>
            </a:r>
            <a:r>
              <a:rPr sz="2600" spc="165" dirty="0">
                <a:latin typeface="+mn-lt"/>
                <a:cs typeface="Microsoft Sans Serif"/>
              </a:rPr>
              <a:t>for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110" dirty="0">
                <a:latin typeface="+mn-lt"/>
                <a:cs typeface="Microsoft Sans Serif"/>
              </a:rPr>
              <a:t>word</a:t>
            </a:r>
            <a:r>
              <a:rPr sz="2600" spc="-85" dirty="0">
                <a:latin typeface="+mn-lt"/>
                <a:cs typeface="Microsoft Sans Serif"/>
              </a:rPr>
              <a:t> </a:t>
            </a:r>
            <a:r>
              <a:rPr sz="2600" spc="40" dirty="0">
                <a:solidFill>
                  <a:srgbClr val="C00000"/>
                </a:solidFill>
                <a:latin typeface="+mn-lt"/>
                <a:cs typeface="Microsoft Sans Serif"/>
              </a:rPr>
              <a:t>arrangements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sz="2600" spc="15" dirty="0">
                <a:latin typeface="+mn-lt"/>
                <a:cs typeface="Microsoft Sans Serif"/>
              </a:rPr>
              <a:t>and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sz="2600" spc="25" dirty="0">
                <a:solidFill>
                  <a:srgbClr val="C00000"/>
                </a:solidFill>
                <a:latin typeface="+mn-lt"/>
                <a:cs typeface="Microsoft Sans Serif"/>
              </a:rPr>
              <a:t>grammar</a:t>
            </a:r>
            <a:r>
              <a:rPr lang="en-US" sz="2600" spc="25" dirty="0">
                <a:solidFill>
                  <a:srgbClr val="C00000"/>
                </a:solidFill>
                <a:latin typeface="+mn-lt"/>
                <a:cs typeface="Microsoft Sans Serif"/>
              </a:rPr>
              <a:t>:</a:t>
            </a:r>
            <a:endParaRPr lang="en-US" sz="2600" spc="25" dirty="0">
              <a:latin typeface="+mn-lt"/>
              <a:cs typeface="Microsoft Sans Serif"/>
            </a:endParaRPr>
          </a:p>
          <a:p>
            <a:pPr marL="1035050" indent="-180975"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Find the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roles</a:t>
            </a:r>
            <a:r>
              <a:rPr lang="en-US" sz="2600" dirty="0">
                <a:latin typeface="+mn-lt"/>
              </a:rPr>
              <a:t> played by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words</a:t>
            </a:r>
            <a:r>
              <a:rPr lang="en-US" sz="2600" dirty="0">
                <a:latin typeface="+mn-lt"/>
              </a:rPr>
              <a:t> in a sentence (e.g., noun, verb, etc.)</a:t>
            </a:r>
          </a:p>
          <a:p>
            <a:pPr marL="1035050" indent="-180975"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Interpret the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relationship</a:t>
            </a:r>
            <a:r>
              <a:rPr lang="en-US" sz="2600" dirty="0">
                <a:latin typeface="+mn-lt"/>
              </a:rPr>
              <a:t> between words (e.g., adjective describing a noun)</a:t>
            </a:r>
          </a:p>
          <a:p>
            <a:pPr marL="1035050" indent="-180975"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Interpret the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grammatical structure </a:t>
            </a:r>
            <a:r>
              <a:rPr lang="en-US" sz="2600" dirty="0">
                <a:latin typeface="+mn-lt"/>
              </a:rPr>
              <a:t>of sentences (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sentence-level</a:t>
            </a:r>
            <a:r>
              <a:rPr lang="en-US" sz="2600" dirty="0">
                <a:latin typeface="+mn-lt"/>
              </a:rPr>
              <a:t> structure)</a:t>
            </a:r>
          </a:p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sz="2600" dirty="0">
              <a:latin typeface="+mn-lt"/>
              <a:cs typeface="Microsoft Sans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8F22A-5487-B7CE-F5B7-3AB14C76ECC4}"/>
              </a:ext>
            </a:extLst>
          </p:cNvPr>
          <p:cNvSpPr txBox="1"/>
          <p:nvPr/>
        </p:nvSpPr>
        <p:spPr>
          <a:xfrm>
            <a:off x="2060910" y="52128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Correct Syntax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“John eats an apple.”</a:t>
            </a:r>
          </a:p>
          <a:p>
            <a:r>
              <a:rPr lang="en-US" b="1" dirty="0">
                <a:solidFill>
                  <a:srgbClr val="C00000"/>
                </a:solidFill>
              </a:rPr>
              <a:t>Incorrect Syntax</a:t>
            </a:r>
            <a:r>
              <a:rPr lang="en-US" dirty="0">
                <a:solidFill>
                  <a:srgbClr val="C00000"/>
                </a:solidFill>
              </a:rPr>
              <a:t>: “Apple eats John an.”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1BCBC-BCB7-044F-99A5-50E6EA42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98" y="4679139"/>
            <a:ext cx="5412644" cy="19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8E0-84ED-9C04-00B4-F4893DF9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" dirty="0"/>
              <a:t>Syntactic</a:t>
            </a:r>
            <a:r>
              <a:rPr lang="en-US" spc="-170" dirty="0"/>
              <a:t>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4A69-9E4C-E220-06FD-7824E353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Traditional Approach:</a:t>
            </a:r>
          </a:p>
          <a:p>
            <a:r>
              <a:rPr lang="en-US" sz="2400" b="1" dirty="0"/>
              <a:t>Part-of-Speech (POS) Tagging</a:t>
            </a:r>
            <a:r>
              <a:rPr lang="en-US" sz="2400" dirty="0"/>
              <a:t>: Assign a </a:t>
            </a:r>
            <a:r>
              <a:rPr lang="en-US" sz="2400" dirty="0">
                <a:solidFill>
                  <a:srgbClr val="C00000"/>
                </a:solidFill>
              </a:rPr>
              <a:t>grammatical category </a:t>
            </a:r>
            <a:r>
              <a:rPr lang="en-US" sz="2400" dirty="0"/>
              <a:t>(noun, verb, adjective, etc.) to each word (e.g., using Hidden Markov Models)</a:t>
            </a:r>
          </a:p>
          <a:p>
            <a:r>
              <a:rPr lang="en-US" sz="2400" b="1" dirty="0"/>
              <a:t>Chunking</a:t>
            </a:r>
            <a:r>
              <a:rPr lang="en-US" sz="2400" dirty="0"/>
              <a:t>: </a:t>
            </a:r>
            <a:r>
              <a:rPr lang="fr-FR" sz="2400" dirty="0" err="1"/>
              <a:t>Identify</a:t>
            </a:r>
            <a:r>
              <a:rPr lang="fr-FR" sz="2400" dirty="0"/>
              <a:t> </a:t>
            </a:r>
            <a:r>
              <a:rPr lang="fr-FR" sz="2400" dirty="0" err="1"/>
              <a:t>noun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phrases</a:t>
            </a:r>
            <a:r>
              <a:rPr lang="fr-FR" sz="2400" dirty="0"/>
              <a:t>, </a:t>
            </a:r>
            <a:r>
              <a:rPr lang="fr-FR" sz="2400" dirty="0" err="1"/>
              <a:t>verb</a:t>
            </a:r>
            <a:r>
              <a:rPr lang="fr-FR" sz="2400" dirty="0"/>
              <a:t> phrases, etc. (e.g.,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regular</a:t>
            </a:r>
            <a:r>
              <a:rPr lang="fr-FR" sz="2400" dirty="0"/>
              <a:t> expression)</a:t>
            </a:r>
          </a:p>
          <a:p>
            <a:r>
              <a:rPr lang="en-US" sz="2400" b="1" dirty="0"/>
              <a:t>Parsing</a:t>
            </a:r>
            <a:r>
              <a:rPr lang="en-US" sz="2400" dirty="0"/>
              <a:t>: Build a </a:t>
            </a:r>
            <a:r>
              <a:rPr lang="en-US" sz="2400" dirty="0">
                <a:solidFill>
                  <a:srgbClr val="C00000"/>
                </a:solidFill>
              </a:rPr>
              <a:t>parse tree </a:t>
            </a:r>
            <a:r>
              <a:rPr lang="en-US" sz="2400" dirty="0"/>
              <a:t>(e.g., using graph-based parsing)</a:t>
            </a:r>
          </a:p>
          <a:p>
            <a:r>
              <a:rPr lang="en-US" sz="2400" b="1" dirty="0"/>
              <a:t>Grammar Checking</a:t>
            </a:r>
            <a:r>
              <a:rPr lang="en-US" sz="2400" dirty="0"/>
              <a:t>: Identify </a:t>
            </a:r>
            <a:r>
              <a:rPr lang="en-US" sz="2400" dirty="0">
                <a:solidFill>
                  <a:srgbClr val="C00000"/>
                </a:solidFill>
              </a:rPr>
              <a:t>syntactic errors </a:t>
            </a:r>
            <a:r>
              <a:rPr lang="en-US" sz="2400" dirty="0"/>
              <a:t>(e.g., using rule-based grammar check)</a:t>
            </a:r>
          </a:p>
        </p:txBody>
      </p:sp>
      <p:pic>
        <p:nvPicPr>
          <p:cNvPr id="4" name="Picture 3" descr="A diagram of a person&#10;&#10;Description automatically generated">
            <a:extLst>
              <a:ext uri="{FF2B5EF4-FFF2-40B4-BE49-F238E27FC236}">
                <a16:creationId xmlns:a16="http://schemas.microsoft.com/office/drawing/2014/main" id="{01641D6B-404F-102A-2B80-A89A4916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366" y="4368467"/>
            <a:ext cx="4082834" cy="2489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1177E-A8EB-2CA2-1B77-751128F1EB52}"/>
              </a:ext>
            </a:extLst>
          </p:cNvPr>
          <p:cNvSpPr txBox="1"/>
          <p:nvPr/>
        </p:nvSpPr>
        <p:spPr>
          <a:xfrm>
            <a:off x="966952" y="4991111"/>
            <a:ext cx="707346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Deep Learning-Based Methods</a:t>
            </a:r>
            <a:r>
              <a:rPr lang="en-US" sz="2200" b="1" dirty="0">
                <a:solidFill>
                  <a:srgbClr val="C00000"/>
                </a:solidFill>
              </a:rPr>
              <a:t>:</a:t>
            </a:r>
          </a:p>
          <a:p>
            <a:pPr indent="0" rtl="0">
              <a:buNone/>
            </a:pPr>
            <a:r>
              <a:rPr lang="en-US" sz="2200" dirty="0"/>
              <a:t>Use </a:t>
            </a:r>
            <a:r>
              <a:rPr lang="en-US" sz="2200" dirty="0">
                <a:solidFill>
                  <a:srgbClr val="C00000"/>
                </a:solidFill>
              </a:rPr>
              <a:t>deep neural networks </a:t>
            </a:r>
            <a:r>
              <a:rPr lang="en-US" sz="2200" dirty="0"/>
              <a:t>to capture syntactic dependencies </a:t>
            </a:r>
            <a:r>
              <a:rPr lang="en-US" sz="2200" dirty="0">
                <a:solidFill>
                  <a:srgbClr val="C00000"/>
                </a:solidFill>
              </a:rPr>
              <a:t>without</a:t>
            </a:r>
            <a:r>
              <a:rPr lang="en-US" sz="2200" dirty="0"/>
              <a:t> relying on explicit</a:t>
            </a:r>
            <a:r>
              <a:rPr lang="en-US" sz="2200" dirty="0">
                <a:solidFill>
                  <a:srgbClr val="C00000"/>
                </a:solidFill>
              </a:rPr>
              <a:t> grammar rules </a:t>
            </a:r>
            <a:r>
              <a:rPr lang="en-US" sz="2200" dirty="0"/>
              <a:t>(e.g., capturing </a:t>
            </a:r>
            <a:r>
              <a:rPr lang="en-US" sz="2200" dirty="0">
                <a:solidFill>
                  <a:srgbClr val="C00000"/>
                </a:solidFill>
              </a:rPr>
              <a:t>words relationships </a:t>
            </a:r>
            <a:r>
              <a:rPr lang="en-US" sz="2200" dirty="0"/>
              <a:t>using </a:t>
            </a:r>
            <a:r>
              <a:rPr lang="en-US" sz="2200" dirty="0">
                <a:solidFill>
                  <a:srgbClr val="C00000"/>
                </a:solidFill>
              </a:rPr>
              <a:t>hidden state </a:t>
            </a:r>
            <a:r>
              <a:rPr lang="en-US" sz="2200" dirty="0"/>
              <a:t>in RNN and </a:t>
            </a:r>
            <a:r>
              <a:rPr lang="en-US" sz="2200" dirty="0">
                <a:solidFill>
                  <a:srgbClr val="C00000"/>
                </a:solidFill>
              </a:rPr>
              <a:t>self-attention </a:t>
            </a:r>
            <a:r>
              <a:rPr lang="en-US" sz="2200" dirty="0"/>
              <a:t>in Transformers)</a:t>
            </a:r>
          </a:p>
        </p:txBody>
      </p:sp>
    </p:spTree>
    <p:extLst>
      <p:ext uri="{BB962C8B-B14F-4D97-AF65-F5344CB8AC3E}">
        <p14:creationId xmlns:p14="http://schemas.microsoft.com/office/powerpoint/2010/main" val="189164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11" y="-38732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5" dirty="0"/>
              <a:t>Semantic</a:t>
            </a:r>
            <a:r>
              <a:rPr spc="-215" dirty="0"/>
              <a:t> </a:t>
            </a:r>
            <a:r>
              <a:rPr spc="-30"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1490" y="1264363"/>
            <a:ext cx="10689020" cy="2850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22288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tabLst>
                <a:tab pos="356235" algn="l"/>
              </a:tabLst>
            </a:pPr>
            <a:r>
              <a:rPr lang="en-US" sz="2600" dirty="0">
                <a:latin typeface="+mn-lt"/>
                <a:cs typeface="Arial MT"/>
              </a:rPr>
              <a:t>Derive the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meaning</a:t>
            </a:r>
            <a:r>
              <a:rPr lang="en-US" sz="2600" dirty="0">
                <a:latin typeface="+mn-lt"/>
                <a:cs typeface="Arial MT"/>
              </a:rPr>
              <a:t> of the sentence </a:t>
            </a:r>
            <a:r>
              <a:rPr lang="en-US" sz="2600" spc="-95" dirty="0">
                <a:latin typeface="+mn-lt"/>
                <a:cs typeface="Microsoft Sans Serif"/>
              </a:rPr>
              <a:t>(</a:t>
            </a:r>
            <a:r>
              <a:rPr sz="2600" spc="110" dirty="0">
                <a:latin typeface="+mn-lt"/>
                <a:cs typeface="Microsoft Sans Serif"/>
              </a:rPr>
              <a:t>word</a:t>
            </a:r>
            <a:r>
              <a:rPr lang="en-US" sz="2600" spc="110" dirty="0">
                <a:latin typeface="+mn-lt"/>
                <a:cs typeface="Microsoft Sans Serif"/>
              </a:rPr>
              <a:t>s</a:t>
            </a:r>
            <a:r>
              <a:rPr sz="2600" spc="-100" dirty="0">
                <a:latin typeface="+mn-lt"/>
                <a:cs typeface="Microsoft Sans Serif"/>
              </a:rPr>
              <a:t> </a:t>
            </a:r>
            <a:r>
              <a:rPr sz="2600" spc="95" dirty="0">
                <a:solidFill>
                  <a:srgbClr val="C00000"/>
                </a:solidFill>
                <a:latin typeface="+mn-lt"/>
                <a:cs typeface="Microsoft Sans Serif"/>
              </a:rPr>
              <a:t>together</a:t>
            </a:r>
            <a:r>
              <a:rPr lang="en-US" sz="2600" spc="95" dirty="0">
                <a:solidFill>
                  <a:srgbClr val="C00000"/>
                </a:solidFill>
                <a:latin typeface="+mn-lt"/>
                <a:cs typeface="Microsoft Sans Serif"/>
              </a:rPr>
              <a:t>)</a:t>
            </a:r>
            <a:r>
              <a:rPr sz="2600" spc="95" dirty="0">
                <a:latin typeface="+mn-lt"/>
                <a:cs typeface="Microsoft Sans Serif"/>
              </a:rPr>
              <a:t>.</a:t>
            </a:r>
            <a:endParaRPr lang="en-US" sz="2600" spc="95" dirty="0">
              <a:latin typeface="+mn-lt"/>
              <a:cs typeface="Microsoft Sans Serif"/>
            </a:endParaRPr>
          </a:p>
          <a:p>
            <a:pPr marL="355600" marR="222885" indent="-34353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6235" algn="l"/>
              </a:tabLst>
            </a:pPr>
            <a:r>
              <a:rPr lang="en-US" sz="2600" dirty="0">
                <a:latin typeface="+mn-lt"/>
              </a:rPr>
              <a:t>Unlike syntactic analysis, which deals with grammatical structure, semantic analysis is concerned with the literal and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contextual meaning </a:t>
            </a:r>
            <a:r>
              <a:rPr lang="en-US" sz="2600" dirty="0">
                <a:latin typeface="+mn-lt"/>
              </a:rPr>
              <a:t>of words, phrases, and sentences.</a:t>
            </a:r>
          </a:p>
          <a:p>
            <a:pPr marL="355600" marR="222885" indent="-34353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6235" algn="l"/>
              </a:tabLst>
            </a:pPr>
            <a:endParaRPr lang="en-US" sz="2600" spc="95" dirty="0">
              <a:latin typeface="+mn-lt"/>
              <a:cs typeface="Microsoft Sans Serif"/>
            </a:endParaRPr>
          </a:p>
          <a:p>
            <a:pPr marL="12065" marR="22288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tabLst>
                <a:tab pos="356235" algn="l"/>
              </a:tabLst>
            </a:pPr>
            <a:r>
              <a:rPr lang="en-US" sz="2600" spc="35" dirty="0">
                <a:latin typeface="+mn-lt"/>
                <a:cs typeface="Microsoft Sans Serif"/>
              </a:rPr>
              <a:t>Example: </a:t>
            </a:r>
            <a:r>
              <a:rPr sz="2600" spc="35" dirty="0">
                <a:latin typeface="+mn-lt"/>
                <a:cs typeface="Microsoft Sans Serif"/>
              </a:rPr>
              <a:t>“colorless</a:t>
            </a:r>
            <a:r>
              <a:rPr sz="2600" spc="-90" dirty="0">
                <a:latin typeface="+mn-lt"/>
                <a:cs typeface="Microsoft Sans Serif"/>
              </a:rPr>
              <a:t> </a:t>
            </a:r>
            <a:r>
              <a:rPr sz="2600" spc="50" dirty="0">
                <a:latin typeface="+mn-lt"/>
                <a:cs typeface="Microsoft Sans Serif"/>
              </a:rPr>
              <a:t>green</a:t>
            </a:r>
            <a:r>
              <a:rPr sz="2600" spc="-85" dirty="0">
                <a:latin typeface="+mn-lt"/>
                <a:cs typeface="Microsoft Sans Serif"/>
              </a:rPr>
              <a:t> </a:t>
            </a:r>
            <a:r>
              <a:rPr sz="2600" spc="25" dirty="0">
                <a:latin typeface="+mn-lt"/>
                <a:cs typeface="Microsoft Sans Serif"/>
              </a:rPr>
              <a:t>idea.”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-40" dirty="0">
                <a:latin typeface="+mn-lt"/>
                <a:cs typeface="Microsoft Sans Serif"/>
              </a:rPr>
              <a:t>This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90" dirty="0">
                <a:latin typeface="+mn-lt"/>
                <a:cs typeface="Microsoft Sans Serif"/>
              </a:rPr>
              <a:t>would</a:t>
            </a:r>
            <a:r>
              <a:rPr sz="2600" spc="-80" dirty="0">
                <a:latin typeface="+mn-lt"/>
                <a:cs typeface="Microsoft Sans Serif"/>
              </a:rPr>
              <a:t> </a:t>
            </a:r>
            <a:r>
              <a:rPr sz="2600" spc="45" dirty="0">
                <a:latin typeface="+mn-lt"/>
                <a:cs typeface="Microsoft Sans Serif"/>
              </a:rPr>
              <a:t>be</a:t>
            </a:r>
            <a:r>
              <a:rPr sz="2600" spc="-95" dirty="0">
                <a:latin typeface="+mn-lt"/>
                <a:cs typeface="Microsoft Sans Serif"/>
              </a:rPr>
              <a:t> </a:t>
            </a:r>
            <a:r>
              <a:rPr sz="2600" spc="65" dirty="0">
                <a:solidFill>
                  <a:srgbClr val="C00000"/>
                </a:solidFill>
                <a:latin typeface="+mn-lt"/>
                <a:cs typeface="Microsoft Sans Serif"/>
              </a:rPr>
              <a:t>rejected</a:t>
            </a:r>
            <a:r>
              <a:rPr sz="2600" spc="65" dirty="0">
                <a:latin typeface="+mn-lt"/>
                <a:cs typeface="Microsoft Sans Serif"/>
              </a:rPr>
              <a:t> </a:t>
            </a:r>
            <a:r>
              <a:rPr sz="2600" spc="-675" dirty="0">
                <a:latin typeface="+mn-lt"/>
                <a:cs typeface="Microsoft Sans Serif"/>
              </a:rPr>
              <a:t> </a:t>
            </a:r>
            <a:r>
              <a:rPr sz="2600" spc="35" dirty="0">
                <a:latin typeface="+mn-lt"/>
                <a:cs typeface="Microsoft Sans Serif"/>
              </a:rPr>
              <a:t>by </a:t>
            </a:r>
            <a:r>
              <a:rPr sz="2600" spc="114" dirty="0">
                <a:latin typeface="+mn-lt"/>
                <a:cs typeface="Microsoft Sans Serif"/>
              </a:rPr>
              <a:t>the </a:t>
            </a:r>
            <a:r>
              <a:rPr lang="en-US" sz="2600" spc="-15" dirty="0">
                <a:latin typeface="+mn-lt"/>
                <a:cs typeface="Microsoft Sans Serif"/>
              </a:rPr>
              <a:t>semantic</a:t>
            </a:r>
            <a:r>
              <a:rPr sz="2600" spc="-15" dirty="0">
                <a:latin typeface="+mn-lt"/>
                <a:cs typeface="Microsoft Sans Serif"/>
              </a:rPr>
              <a:t> </a:t>
            </a:r>
            <a:r>
              <a:rPr sz="2600" spc="-30" dirty="0">
                <a:latin typeface="+mn-lt"/>
                <a:cs typeface="Microsoft Sans Serif"/>
              </a:rPr>
              <a:t>analysis </a:t>
            </a:r>
            <a:r>
              <a:rPr sz="2600" spc="-114" dirty="0">
                <a:latin typeface="+mn-lt"/>
                <a:cs typeface="Microsoft Sans Serif"/>
              </a:rPr>
              <a:t>as </a:t>
            </a:r>
            <a:r>
              <a:rPr sz="2600" spc="15" dirty="0">
                <a:latin typeface="+mn-lt"/>
                <a:cs typeface="Microsoft Sans Serif"/>
              </a:rPr>
              <a:t>colorless </a:t>
            </a:r>
            <a:r>
              <a:rPr sz="2600" spc="45" dirty="0">
                <a:latin typeface="+mn-lt"/>
                <a:cs typeface="Microsoft Sans Serif"/>
              </a:rPr>
              <a:t>green </a:t>
            </a:r>
            <a:r>
              <a:rPr sz="2600" spc="-680" dirty="0">
                <a:latin typeface="+mn-lt"/>
                <a:cs typeface="Microsoft Sans Serif"/>
              </a:rPr>
              <a:t> </a:t>
            </a:r>
            <a:r>
              <a:rPr sz="2600" spc="60" dirty="0">
                <a:solidFill>
                  <a:srgbClr val="C00000"/>
                </a:solidFill>
                <a:latin typeface="+mn-lt"/>
                <a:cs typeface="Microsoft Sans Serif"/>
              </a:rPr>
              <a:t>doesn’t</a:t>
            </a:r>
            <a:r>
              <a:rPr sz="2600" spc="-105" dirty="0">
                <a:solidFill>
                  <a:srgbClr val="C00000"/>
                </a:solidFill>
                <a:latin typeface="+mn-lt"/>
                <a:cs typeface="Microsoft Sans Serif"/>
              </a:rPr>
              <a:t> </a:t>
            </a:r>
            <a:r>
              <a:rPr sz="2600" spc="10" dirty="0">
                <a:solidFill>
                  <a:srgbClr val="C00000"/>
                </a:solidFill>
                <a:latin typeface="+mn-lt"/>
                <a:cs typeface="Microsoft Sans Serif"/>
              </a:rPr>
              <a:t>make</a:t>
            </a:r>
            <a:r>
              <a:rPr sz="2600" spc="-95" dirty="0">
                <a:solidFill>
                  <a:srgbClr val="C00000"/>
                </a:solidFill>
                <a:latin typeface="+mn-lt"/>
                <a:cs typeface="Microsoft Sans Serif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+mn-lt"/>
                <a:cs typeface="Microsoft Sans Serif"/>
              </a:rPr>
              <a:t>any</a:t>
            </a:r>
            <a:r>
              <a:rPr sz="2600" spc="-95" dirty="0">
                <a:solidFill>
                  <a:srgbClr val="C00000"/>
                </a:solidFill>
                <a:latin typeface="+mn-lt"/>
                <a:cs typeface="Microsoft Sans Serif"/>
              </a:rPr>
              <a:t> </a:t>
            </a:r>
            <a:r>
              <a:rPr sz="2600" spc="-55" dirty="0">
                <a:solidFill>
                  <a:srgbClr val="C00000"/>
                </a:solidFill>
                <a:latin typeface="+mn-lt"/>
                <a:cs typeface="Microsoft Sans Serif"/>
              </a:rPr>
              <a:t>sense</a:t>
            </a:r>
            <a:r>
              <a:rPr sz="2600" spc="-55" dirty="0">
                <a:latin typeface="+mn-lt"/>
                <a:cs typeface="Microsoft Sans Serif"/>
              </a:rPr>
              <a:t>.</a:t>
            </a:r>
            <a:endParaRPr sz="2600" dirty="0">
              <a:latin typeface="+mn-lt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984F623-5537-A503-552E-C2631827FA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4721" y="4101211"/>
            <a:ext cx="4400050" cy="2427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C0A77-322E-CFA5-27E6-51A45BBF7175}"/>
              </a:ext>
            </a:extLst>
          </p:cNvPr>
          <p:cNvSpPr txBox="1"/>
          <p:nvPr/>
        </p:nvSpPr>
        <p:spPr>
          <a:xfrm>
            <a:off x="1689280" y="53148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Correct Syntax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“ Colorless green ideas sleep furiously”</a:t>
            </a:r>
          </a:p>
          <a:p>
            <a:r>
              <a:rPr lang="en-US" b="1" dirty="0">
                <a:solidFill>
                  <a:srgbClr val="C00000"/>
                </a:solidFill>
              </a:rPr>
              <a:t>Incorrect Semantic</a:t>
            </a:r>
            <a:r>
              <a:rPr lang="en-US" dirty="0">
                <a:solidFill>
                  <a:srgbClr val="C00000"/>
                </a:solidFill>
              </a:rPr>
              <a:t>: “ Colorless green ideas sleep furiously”</a:t>
            </a:r>
          </a:p>
        </p:txBody>
      </p:sp>
    </p:spTree>
    <p:extLst>
      <p:ext uri="{BB962C8B-B14F-4D97-AF65-F5344CB8AC3E}">
        <p14:creationId xmlns:p14="http://schemas.microsoft.com/office/powerpoint/2010/main" val="3473074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9E8A-2C83-E8AB-82D5-B6A06181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Challenges of Semantic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BDD27-0184-110A-62C4-74D888C8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389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Lexical Ambiguity</a:t>
            </a:r>
            <a:r>
              <a:rPr lang="en-US" sz="2600" dirty="0"/>
              <a:t>: Different meaning of a word in </a:t>
            </a:r>
            <a:r>
              <a:rPr lang="en-US" sz="2600" dirty="0">
                <a:solidFill>
                  <a:srgbClr val="C00000"/>
                </a:solidFill>
              </a:rPr>
              <a:t>different context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Example: The word “</a:t>
            </a:r>
            <a:r>
              <a:rPr lang="en-US" sz="2600" dirty="0">
                <a:solidFill>
                  <a:srgbClr val="C00000"/>
                </a:solidFill>
              </a:rPr>
              <a:t>bat</a:t>
            </a:r>
            <a:r>
              <a:rPr lang="en-US" sz="2600" dirty="0"/>
              <a:t>” can refer to a flying </a:t>
            </a:r>
            <a:r>
              <a:rPr lang="en-US" sz="2600" dirty="0">
                <a:solidFill>
                  <a:srgbClr val="C00000"/>
                </a:solidFill>
              </a:rPr>
              <a:t>mammal</a:t>
            </a:r>
            <a:r>
              <a:rPr lang="en-US" sz="2600" dirty="0"/>
              <a:t> or a piece of sports </a:t>
            </a:r>
            <a:r>
              <a:rPr lang="en-US" sz="2600" dirty="0">
                <a:solidFill>
                  <a:srgbClr val="C00000"/>
                </a:solidFill>
              </a:rPr>
              <a:t>equipment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Referential Ambiguity</a:t>
            </a:r>
            <a:r>
              <a:rPr lang="en-US" sz="2600" dirty="0"/>
              <a:t>: A word or phrase could refer to </a:t>
            </a:r>
            <a:r>
              <a:rPr lang="en-US" sz="2600" dirty="0">
                <a:solidFill>
                  <a:srgbClr val="C00000"/>
                </a:solidFill>
              </a:rPr>
              <a:t>multiple entities</a:t>
            </a:r>
          </a:p>
          <a:p>
            <a:pPr marL="0" indent="0">
              <a:buNone/>
            </a:pPr>
            <a:r>
              <a:rPr lang="en-US" sz="2600" dirty="0"/>
              <a:t>Example: In the sentence, "John told David he was late," the word </a:t>
            </a:r>
            <a:r>
              <a:rPr lang="en-US" sz="2600" dirty="0">
                <a:solidFill>
                  <a:srgbClr val="C00000"/>
                </a:solidFill>
              </a:rPr>
              <a:t>he</a:t>
            </a:r>
            <a:r>
              <a:rPr lang="en-US" sz="2600" dirty="0"/>
              <a:t> could refer to </a:t>
            </a:r>
            <a:r>
              <a:rPr lang="en-US" sz="2600" dirty="0">
                <a:solidFill>
                  <a:srgbClr val="C00000"/>
                </a:solidFill>
              </a:rPr>
              <a:t>John</a:t>
            </a:r>
            <a:r>
              <a:rPr lang="en-US" sz="2600" dirty="0"/>
              <a:t> or the </a:t>
            </a:r>
            <a:r>
              <a:rPr lang="en-US" sz="2600" dirty="0">
                <a:solidFill>
                  <a:srgbClr val="C00000"/>
                </a:solidFill>
              </a:rPr>
              <a:t>David</a:t>
            </a:r>
          </a:p>
          <a:p>
            <a:pPr marL="0" indent="0">
              <a:buNone/>
            </a:pPr>
            <a:endParaRPr lang="en-US" sz="2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7" name="Picture 6" descr="Bats and bats on a white paper&#10;&#10;AI-generated content may be incorrect.">
            <a:extLst>
              <a:ext uri="{FF2B5EF4-FFF2-40B4-BE49-F238E27FC236}">
                <a16:creationId xmlns:a16="http://schemas.microsoft.com/office/drawing/2014/main" id="{7D8EE0D2-3EAC-DD8F-ED6B-B4FE6364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102" y="4862769"/>
            <a:ext cx="2899317" cy="1630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54722-36E8-9037-9B61-255D3EB27C22}"/>
              </a:ext>
            </a:extLst>
          </p:cNvPr>
          <p:cNvSpPr txBox="1"/>
          <p:nvPr/>
        </p:nvSpPr>
        <p:spPr>
          <a:xfrm>
            <a:off x="2711669" y="5367659"/>
            <a:ext cx="5307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NFR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WSD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C00000"/>
                </a:solidFill>
              </a:rPr>
              <a:t>Coreference Resolution </a:t>
            </a:r>
            <a:r>
              <a:rPr lang="en-US" sz="2400" dirty="0"/>
              <a:t>can be used to address these issues</a:t>
            </a:r>
          </a:p>
        </p:txBody>
      </p:sp>
    </p:spTree>
    <p:extLst>
      <p:ext uri="{BB962C8B-B14F-4D97-AF65-F5344CB8AC3E}">
        <p14:creationId xmlns:p14="http://schemas.microsoft.com/office/powerpoint/2010/main" val="807124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BF1B-5881-879E-1789-AAFF1CD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Semantic Analysis - Traditional Approach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6A6C-DE02-6A6F-5F2A-04408794C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8793" cy="4351338"/>
          </a:xfrm>
        </p:spPr>
        <p:txBody>
          <a:bodyPr/>
          <a:lstStyle/>
          <a:p>
            <a:r>
              <a:rPr lang="en-US" sz="2400" b="1" dirty="0"/>
              <a:t>Word Sense Disambiguation (WSD): </a:t>
            </a:r>
            <a:r>
              <a:rPr lang="en-US" sz="2400" dirty="0"/>
              <a:t>Choose the correct </a:t>
            </a:r>
            <a:r>
              <a:rPr lang="en-US" sz="2400" dirty="0">
                <a:solidFill>
                  <a:srgbClr val="C00000"/>
                </a:solidFill>
              </a:rPr>
              <a:t>meaning</a:t>
            </a:r>
            <a:r>
              <a:rPr lang="en-US" sz="2400" dirty="0"/>
              <a:t> of words based on the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(e.g., using surrounding words in Knowledge-bases like WordNet)</a:t>
            </a:r>
          </a:p>
          <a:p>
            <a:r>
              <a:rPr lang="en-US" sz="2400" b="1" dirty="0"/>
              <a:t>Named Entity Recognition (NER): </a:t>
            </a:r>
            <a:r>
              <a:rPr lang="en-US" sz="2400" dirty="0"/>
              <a:t>Detects and </a:t>
            </a:r>
            <a:r>
              <a:rPr lang="en-US" sz="2400" dirty="0">
                <a:solidFill>
                  <a:srgbClr val="C00000"/>
                </a:solidFill>
              </a:rPr>
              <a:t>classifies entities </a:t>
            </a:r>
            <a:r>
              <a:rPr lang="en-US" sz="2400" dirty="0"/>
              <a:t>like persons, organizations, locations, dates, etc. (e.g., using Hidden Markov Models)</a:t>
            </a:r>
          </a:p>
          <a:p>
            <a:r>
              <a:rPr lang="en-US" sz="2400" b="1" dirty="0"/>
              <a:t>Coreference Resolution</a:t>
            </a:r>
            <a:r>
              <a:rPr lang="en-US" sz="2400" dirty="0"/>
              <a:t>: Finds expressions that </a:t>
            </a:r>
            <a:r>
              <a:rPr lang="en-US" sz="2400" dirty="0">
                <a:solidFill>
                  <a:srgbClr val="C00000"/>
                </a:solidFill>
              </a:rPr>
              <a:t>refer</a:t>
            </a:r>
            <a:r>
              <a:rPr lang="en-US" sz="2400" dirty="0"/>
              <a:t> to the same entity (e.g., using classifiers like SVM, DT,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FA38A-876C-A7EB-3375-14973003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353" y="4470209"/>
            <a:ext cx="4146312" cy="208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CF17-630E-82B6-DEE9-697FA756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59683"/>
            <a:ext cx="5104950" cy="2348077"/>
          </a:xfrm>
          <a:prstGeom prst="rect">
            <a:avLst/>
          </a:prstGeom>
        </p:spPr>
      </p:pic>
      <p:pic>
        <p:nvPicPr>
          <p:cNvPr id="6" name="Picture 5" descr="A diagram of a circular array of symbols&#10;&#10;Description automatically generated with medium confidence">
            <a:extLst>
              <a:ext uri="{FF2B5EF4-FFF2-40B4-BE49-F238E27FC236}">
                <a16:creationId xmlns:a16="http://schemas.microsoft.com/office/drawing/2014/main" id="{B731F011-2A9C-64F6-E691-DC3E5F008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49" y="4535687"/>
            <a:ext cx="2184877" cy="19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0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45782-8103-B321-E707-63183F692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FDEB-2ECF-B38A-EFC9-9A49259B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1353800" cy="1325563"/>
          </a:xfrm>
        </p:spPr>
        <p:txBody>
          <a:bodyPr/>
          <a:lstStyle/>
          <a:p>
            <a:r>
              <a:rPr lang="en-US" sz="4000" spc="-5" dirty="0"/>
              <a:t>Semantic Analysis - Deep Learning-Based Methods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F657-D30B-8139-5DD6-6C36364A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105951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Word Sense Disambiguation (WSD): </a:t>
            </a:r>
            <a:r>
              <a:rPr lang="en-US" sz="2600" dirty="0"/>
              <a:t>Deep neural networks capture </a:t>
            </a:r>
            <a:r>
              <a:rPr lang="en-US" sz="2600" dirty="0">
                <a:solidFill>
                  <a:srgbClr val="C00000"/>
                </a:solidFill>
              </a:rPr>
              <a:t>word senses </a:t>
            </a:r>
            <a:r>
              <a:rPr lang="en-US" sz="2600" dirty="0"/>
              <a:t>using the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C00000"/>
                </a:solidFill>
              </a:rPr>
              <a:t>hidden states </a:t>
            </a:r>
            <a:r>
              <a:rPr lang="en-US" sz="2600" dirty="0"/>
              <a:t>in RNNs, </a:t>
            </a:r>
            <a:r>
              <a:rPr lang="en-US" sz="2600" dirty="0">
                <a:solidFill>
                  <a:srgbClr val="C00000"/>
                </a:solidFill>
              </a:rPr>
              <a:t>self-attention</a:t>
            </a:r>
            <a:r>
              <a:rPr lang="en-US" sz="2600" dirty="0"/>
              <a:t> in Transformers)</a:t>
            </a:r>
          </a:p>
          <a:p>
            <a:pPr marL="0" indent="0">
              <a:buNone/>
            </a:pPr>
            <a:r>
              <a:rPr lang="en-US" sz="2600" b="1" dirty="0"/>
              <a:t>Named Entity Recognition (NER): </a:t>
            </a:r>
            <a:r>
              <a:rPr lang="en-US" sz="2600" dirty="0"/>
              <a:t>LLMs are pre-trained on huge data, which makes them strong at recognizing named </a:t>
            </a:r>
            <a:r>
              <a:rPr lang="en-US" sz="2600" dirty="0">
                <a:solidFill>
                  <a:srgbClr val="C00000"/>
                </a:solidFill>
              </a:rPr>
              <a:t>entities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patterns</a:t>
            </a:r>
            <a:r>
              <a:rPr lang="en-US" sz="2600" dirty="0"/>
              <a:t> also recalling </a:t>
            </a:r>
            <a:r>
              <a:rPr lang="en-US" sz="2600" dirty="0">
                <a:solidFill>
                  <a:srgbClr val="C00000"/>
                </a:solidFill>
              </a:rPr>
              <a:t>information</a:t>
            </a:r>
            <a:r>
              <a:rPr lang="en-US" sz="2600" dirty="0"/>
              <a:t> (LLMs as </a:t>
            </a:r>
            <a:r>
              <a:rPr lang="en-US" sz="2600" dirty="0">
                <a:solidFill>
                  <a:srgbClr val="C00000"/>
                </a:solidFill>
              </a:rPr>
              <a:t>knowledge bases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r>
              <a:rPr lang="en-US" sz="2600" b="1" dirty="0"/>
              <a:t>Coreference Resolution: </a:t>
            </a:r>
            <a:r>
              <a:rPr lang="en-US" sz="2600" dirty="0"/>
              <a:t>LLMs learns </a:t>
            </a:r>
            <a:r>
              <a:rPr lang="en-US" sz="2600" dirty="0">
                <a:solidFill>
                  <a:srgbClr val="C00000"/>
                </a:solidFill>
              </a:rPr>
              <a:t>resolution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patterns</a:t>
            </a:r>
            <a:r>
              <a:rPr lang="en-US" sz="2600" dirty="0"/>
              <a:t> from pre-training on large text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0430B-4C09-33B2-1F1D-EE9872B4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1" y="4824248"/>
            <a:ext cx="5415011" cy="164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202F9-136C-0320-8230-D4101D16346F}"/>
              </a:ext>
            </a:extLst>
          </p:cNvPr>
          <p:cNvSpPr txBox="1"/>
          <p:nvPr/>
        </p:nvSpPr>
        <p:spPr>
          <a:xfrm>
            <a:off x="3616934" y="6465732"/>
            <a:ext cx="3708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https://arxiv.org/pdf/1909.01066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0E0B2-BA06-0621-2DB8-1300EAAF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4787975"/>
            <a:ext cx="5279806" cy="10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ilding Hierarchical Discourse Structure">
            <a:extLst>
              <a:ext uri="{FF2B5EF4-FFF2-40B4-BE49-F238E27FC236}">
                <a16:creationId xmlns:a16="http://schemas.microsoft.com/office/drawing/2014/main" id="{910641E9-2713-39E9-A0EB-5AFC169F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12" y="3949180"/>
            <a:ext cx="3657082" cy="26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16" y="214770"/>
            <a:ext cx="11550316" cy="1030717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10" dirty="0"/>
              <a:t>Discourse</a:t>
            </a:r>
            <a:r>
              <a:rPr spc="-190" dirty="0"/>
              <a:t> </a:t>
            </a:r>
            <a:r>
              <a:rPr spc="120" dirty="0"/>
              <a:t>Integration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205" y="1521801"/>
            <a:ext cx="11014427" cy="5341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spc="-5" dirty="0">
                <a:latin typeface="+mn-lt"/>
                <a:cs typeface="Arial MT"/>
              </a:rPr>
              <a:t>Understand how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individual sentences </a:t>
            </a:r>
            <a:r>
              <a:rPr lang="en-US" sz="2600" spc="-5" dirty="0">
                <a:latin typeface="+mn-lt"/>
                <a:cs typeface="Arial MT"/>
              </a:rPr>
              <a:t>are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connected</a:t>
            </a:r>
            <a:r>
              <a:rPr lang="en-US" sz="2600" spc="-5" dirty="0">
                <a:latin typeface="+mn-lt"/>
                <a:cs typeface="Arial MT"/>
              </a:rPr>
              <a:t> to form a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coherent</a:t>
            </a:r>
            <a:r>
              <a:rPr lang="en-US" sz="2600" spc="-5" dirty="0">
                <a:latin typeface="+mn-lt"/>
                <a:cs typeface="Arial MT"/>
              </a:rPr>
              <a:t>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message</a:t>
            </a:r>
            <a:r>
              <a:rPr lang="en-US" sz="2600" spc="-5" dirty="0">
                <a:latin typeface="+mn-lt"/>
                <a:cs typeface="Arial MT"/>
              </a:rPr>
              <a:t>.</a:t>
            </a: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Semantic</a:t>
            </a:r>
            <a:r>
              <a:rPr lang="en-US" sz="2600" spc="-5" dirty="0">
                <a:latin typeface="+mn-lt"/>
                <a:cs typeface="Arial MT"/>
              </a:rPr>
              <a:t> analysis focuses on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sentence-level </a:t>
            </a:r>
            <a:r>
              <a:rPr lang="en-US" sz="2600" spc="-5" dirty="0">
                <a:latin typeface="+mn-lt"/>
                <a:cs typeface="Arial MT"/>
              </a:rPr>
              <a:t>meaning but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discourse</a:t>
            </a:r>
            <a:r>
              <a:rPr lang="en-US" sz="2600" spc="-5" dirty="0">
                <a:latin typeface="+mn-lt"/>
                <a:cs typeface="Arial MT"/>
              </a:rPr>
              <a:t> integration handles </a:t>
            </a:r>
            <a:r>
              <a:rPr lang="en-US" sz="2600" spc="-5" dirty="0">
                <a:solidFill>
                  <a:srgbClr val="C00000"/>
                </a:solidFill>
                <a:latin typeface="+mn-lt"/>
                <a:cs typeface="Arial MT"/>
              </a:rPr>
              <a:t>multi-sentence</a:t>
            </a:r>
            <a:r>
              <a:rPr lang="en-US" sz="2600" spc="-5" dirty="0">
                <a:latin typeface="+mn-lt"/>
                <a:cs typeface="Arial MT"/>
              </a:rPr>
              <a:t> context</a:t>
            </a: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600" spc="-5" dirty="0">
              <a:latin typeface="+mn-lt"/>
              <a:cs typeface="Arial MT"/>
            </a:endParaRP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spc="-5" dirty="0">
                <a:latin typeface="+mn-lt"/>
                <a:cs typeface="Arial MT"/>
              </a:rPr>
              <a:t>Example: </a:t>
            </a:r>
            <a:r>
              <a:rPr lang="en-US" sz="2400" dirty="0">
                <a:latin typeface="+mn-lt"/>
              </a:rPr>
              <a:t>“It rained heavily. Therefore, the match was canceled.” </a:t>
            </a: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dirty="0">
                <a:latin typeface="+mn-lt"/>
              </a:rPr>
              <a:t>Relation = Explanation</a:t>
            </a: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400" dirty="0">
              <a:latin typeface="+mn-lt"/>
            </a:endParaRP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dirty="0">
                <a:latin typeface="+mn-lt"/>
              </a:rPr>
              <a:t>Example: “She studied hard. However, she didn’t pass.”</a:t>
            </a: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dirty="0">
                <a:latin typeface="+mn-lt"/>
              </a:rPr>
              <a:t>Relation: Contrast</a:t>
            </a: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600" spc="-5" dirty="0">
              <a:latin typeface="+mn-lt"/>
              <a:cs typeface="Arial MT"/>
            </a:endParaRP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600" spc="-5" dirty="0">
              <a:latin typeface="+mn-lt"/>
              <a:cs typeface="Arial MT"/>
            </a:endParaRPr>
          </a:p>
          <a:p>
            <a:pPr marL="355600" marR="10287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n-US" sz="2600" spc="-5" dirty="0">
              <a:latin typeface="+mn-lt"/>
              <a:cs typeface="Arial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17CB2-0061-FC50-1FF5-7CCA7154E943}"/>
              </a:ext>
            </a:extLst>
          </p:cNvPr>
          <p:cNvSpPr txBox="1"/>
          <p:nvPr/>
        </p:nvSpPr>
        <p:spPr>
          <a:xfrm>
            <a:off x="5895474" y="5841651"/>
            <a:ext cx="2675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</a:t>
            </a:r>
            <a:r>
              <a:rPr lang="en-US" sz="1600" b="1" i="0" baseline="-25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0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</a:t>
            </a:r>
            <a:r>
              <a:rPr lang="en-US" sz="1600" b="1" i="0" baseline="-25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represent the two related sentences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275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268D7D2-3773-AB13-1B2F-B33A0C406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/>
              <a:t>Non-stationary Time Series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253A-A27F-0BF6-1FEE-99EEBA875931}"/>
              </a:ext>
            </a:extLst>
          </p:cNvPr>
          <p:cNvSpPr txBox="1"/>
          <p:nvPr/>
        </p:nvSpPr>
        <p:spPr>
          <a:xfrm>
            <a:off x="838201" y="1467446"/>
            <a:ext cx="1117962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non-stationary time series is one whose </a:t>
            </a:r>
            <a:r>
              <a:rPr lang="en-US" sz="2600" dirty="0">
                <a:solidFill>
                  <a:srgbClr val="C00000"/>
                </a:solidFill>
              </a:rPr>
              <a:t>statistical properties</a:t>
            </a:r>
            <a:r>
              <a:rPr lang="en-US" sz="2600" dirty="0"/>
              <a:t>, such as the mean, variance, or autocorrelation, </a:t>
            </a:r>
            <a:r>
              <a:rPr lang="en-US" sz="2600" dirty="0">
                <a:solidFill>
                  <a:srgbClr val="C00000"/>
                </a:solidFill>
              </a:rPr>
              <a:t>change over time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600" dirty="0"/>
              <a:t>Prediction on this type of data should consider a </a:t>
            </a:r>
            <a:r>
              <a:rPr lang="en-GB" altLang="en-US" sz="2600" dirty="0">
                <a:solidFill>
                  <a:srgbClr val="C00000"/>
                </a:solidFill>
              </a:rPr>
              <a:t>sequence of data over time</a:t>
            </a:r>
            <a:r>
              <a:rPr lang="en-GB" altLang="en-US" sz="2600" dirty="0">
                <a:solidFill>
                  <a:srgbClr val="FF0000"/>
                </a:solidFill>
              </a:rPr>
              <a:t> </a:t>
            </a:r>
            <a:r>
              <a:rPr lang="en-GB" altLang="en-US" sz="2600" dirty="0"/>
              <a:t>(e.g., sequence of changes in a stock market).</a:t>
            </a:r>
          </a:p>
          <a:p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6837-D2FE-DA83-B7D2-6EAA06201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516312"/>
            <a:ext cx="5116286" cy="31976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043E-0EA6-D841-7E2D-FD775560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-141068"/>
            <a:ext cx="10515600" cy="1325563"/>
          </a:xfrm>
        </p:spPr>
        <p:txBody>
          <a:bodyPr/>
          <a:lstStyle/>
          <a:p>
            <a:r>
              <a:rPr lang="en-US" spc="-10" dirty="0"/>
              <a:t>Discourse</a:t>
            </a:r>
            <a:r>
              <a:rPr lang="en-US" spc="-190" dirty="0"/>
              <a:t> </a:t>
            </a:r>
            <a:r>
              <a:rPr lang="en-US" spc="120" dirty="0"/>
              <a:t>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1E15-44FA-0B48-A521-AE08DB86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3" y="1097924"/>
            <a:ext cx="11122572" cy="4351338"/>
          </a:xfrm>
        </p:spPr>
        <p:txBody>
          <a:bodyPr/>
          <a:lstStyle/>
          <a:p>
            <a:pPr marL="12065" marR="102870" indent="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None/>
              <a:tabLst>
                <a:tab pos="355600" algn="l"/>
                <a:tab pos="356235" algn="l"/>
              </a:tabLst>
            </a:pPr>
            <a:r>
              <a:rPr lang="en-US" sz="2400" b="1" spc="-5" dirty="0"/>
              <a:t>Traditional NLP Approach:</a:t>
            </a:r>
            <a:endParaRPr lang="en-US" sz="2400" b="1" spc="-5" dirty="0">
              <a:cs typeface="Arial MT"/>
            </a:endParaRP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b="1" spc="-5" dirty="0">
                <a:cs typeface="Arial MT"/>
              </a:rPr>
              <a:t>Coreference Across Sentences</a:t>
            </a:r>
            <a:r>
              <a:rPr lang="en-US" sz="2400" spc="-5" dirty="0">
                <a:cs typeface="Arial MT"/>
              </a:rPr>
              <a:t>: Identifying </a:t>
            </a:r>
            <a:r>
              <a:rPr lang="en-US" sz="2400" spc="-5" dirty="0"/>
              <a:t>coreference </a:t>
            </a:r>
            <a:r>
              <a:rPr lang="en-US" sz="2400" spc="-5" dirty="0">
                <a:solidFill>
                  <a:srgbClr val="C00000"/>
                </a:solidFill>
              </a:rPr>
              <a:t>across multiple </a:t>
            </a:r>
            <a:r>
              <a:rPr lang="en-US" sz="2400" spc="-5" dirty="0"/>
              <a:t>sentences (</a:t>
            </a:r>
            <a:r>
              <a:rPr lang="en-US" sz="2400" spc="-5" dirty="0">
                <a:cs typeface="Arial MT"/>
              </a:rPr>
              <a:t>e.g., using shallow classifiers like Naïve Bayes</a:t>
            </a:r>
            <a:r>
              <a:rPr lang="en-US" sz="2400" spc="-5" dirty="0"/>
              <a:t>). For example,</a:t>
            </a:r>
            <a:r>
              <a:rPr lang="en-US" sz="2400" spc="-5" dirty="0">
                <a:cs typeface="Arial MT"/>
              </a:rPr>
              <a:t> “</a:t>
            </a:r>
            <a:r>
              <a:rPr lang="en-US" sz="2400" spc="-5" dirty="0">
                <a:solidFill>
                  <a:srgbClr val="C00000"/>
                </a:solidFill>
                <a:cs typeface="Arial MT"/>
              </a:rPr>
              <a:t>John</a:t>
            </a:r>
            <a:r>
              <a:rPr lang="en-US" sz="2400" spc="-5" dirty="0">
                <a:cs typeface="Arial MT"/>
              </a:rPr>
              <a:t> likes pizza. </a:t>
            </a:r>
            <a:r>
              <a:rPr lang="en-US" sz="2400" spc="-5" dirty="0">
                <a:solidFill>
                  <a:srgbClr val="C00000"/>
                </a:solidFill>
                <a:cs typeface="Arial MT"/>
              </a:rPr>
              <a:t>He </a:t>
            </a:r>
            <a:r>
              <a:rPr lang="en-US" sz="2400" spc="-5" dirty="0">
                <a:cs typeface="Arial MT"/>
              </a:rPr>
              <a:t>and </a:t>
            </a:r>
            <a:r>
              <a:rPr lang="en-US" sz="2400" spc="-5" dirty="0">
                <a:solidFill>
                  <a:srgbClr val="C00000"/>
                </a:solidFill>
                <a:cs typeface="Arial MT"/>
              </a:rPr>
              <a:t>his</a:t>
            </a:r>
            <a:r>
              <a:rPr lang="en-US" sz="2400" spc="-5" dirty="0">
                <a:cs typeface="Arial MT"/>
              </a:rPr>
              <a:t> friend went to a restaurant” </a:t>
            </a: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b="1" spc="-5" dirty="0">
                <a:cs typeface="Arial MT"/>
              </a:rPr>
              <a:t>Discourse Relations</a:t>
            </a:r>
            <a:r>
              <a:rPr lang="en-US" sz="2400" spc="-5" dirty="0">
                <a:cs typeface="Arial MT"/>
              </a:rPr>
              <a:t>: Identify </a:t>
            </a:r>
            <a:r>
              <a:rPr lang="en-US" sz="2400" spc="-5" dirty="0">
                <a:solidFill>
                  <a:srgbClr val="C00000"/>
                </a:solidFill>
                <a:cs typeface="Arial MT"/>
              </a:rPr>
              <a:t>logical connections </a:t>
            </a:r>
            <a:r>
              <a:rPr lang="en-US" sz="2400" spc="-5" dirty="0">
                <a:cs typeface="Arial MT"/>
              </a:rPr>
              <a:t>between sentences like explanation, </a:t>
            </a:r>
            <a:r>
              <a:rPr lang="en-US" sz="2400" dirty="0"/>
              <a:t>contrast, </a:t>
            </a:r>
            <a:r>
              <a:rPr lang="en-US" sz="2400" spc="-5" dirty="0">
                <a:cs typeface="Arial MT"/>
              </a:rPr>
              <a:t>temporal order, etc. e.g., </a:t>
            </a:r>
            <a:r>
              <a:rPr lang="en-US" sz="2400" dirty="0"/>
              <a:t>using a </a:t>
            </a:r>
            <a:r>
              <a:rPr lang="en-US" sz="2400" dirty="0">
                <a:solidFill>
                  <a:srgbClr val="C00000"/>
                </a:solidFill>
              </a:rPr>
              <a:t>parse tree</a:t>
            </a:r>
            <a:r>
              <a:rPr lang="en-US" sz="2400" dirty="0"/>
              <a:t> where:</a:t>
            </a:r>
          </a:p>
          <a:p>
            <a:pPr marL="625475"/>
            <a:r>
              <a:rPr lang="en-US" sz="2400" dirty="0"/>
              <a:t>Nodes represent sentences</a:t>
            </a:r>
          </a:p>
          <a:p>
            <a:pPr marL="625475"/>
            <a:r>
              <a:rPr lang="en-US" sz="2400" dirty="0"/>
              <a:t>Edges define relations</a:t>
            </a:r>
          </a:p>
          <a:p>
            <a:pPr marL="12065" marR="102870" indent="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None/>
              <a:tabLst>
                <a:tab pos="355600" algn="l"/>
                <a:tab pos="356235" algn="l"/>
              </a:tabLst>
            </a:pPr>
            <a:endParaRPr lang="en-US" sz="2400" spc="-5" dirty="0">
              <a:cs typeface="Arial MT"/>
            </a:endParaRP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400" spc="-5" dirty="0">
              <a:cs typeface="Arial MT"/>
            </a:endParaRPr>
          </a:p>
          <a:p>
            <a:pPr marL="0" indent="0">
              <a:buNone/>
            </a:pPr>
            <a:r>
              <a:rPr lang="en-US" sz="2400" b="1" dirty="0"/>
              <a:t>Deep Learning-Based Methods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/>
              <a:t>Deep neural networks are trained to learn </a:t>
            </a:r>
            <a:r>
              <a:rPr lang="en-US" sz="2400" dirty="0">
                <a:solidFill>
                  <a:srgbClr val="C00000"/>
                </a:solidFill>
              </a:rPr>
              <a:t>dependencies</a:t>
            </a:r>
            <a:r>
              <a:rPr lang="en-US" sz="2400" dirty="0"/>
              <a:t> between sentences from raw text (e.g., </a:t>
            </a:r>
            <a:r>
              <a:rPr lang="en-US" sz="2400" dirty="0">
                <a:solidFill>
                  <a:srgbClr val="C00000"/>
                </a:solidFill>
              </a:rPr>
              <a:t>capturing long range dependencies </a:t>
            </a:r>
            <a:r>
              <a:rPr lang="en-US" sz="2400" dirty="0"/>
              <a:t>using </a:t>
            </a:r>
            <a:r>
              <a:rPr lang="en-US" sz="2400" dirty="0">
                <a:solidFill>
                  <a:srgbClr val="C00000"/>
                </a:solidFill>
              </a:rPr>
              <a:t>self-attention</a:t>
            </a:r>
            <a:r>
              <a:rPr lang="en-US" sz="2400" dirty="0"/>
              <a:t> in Transformers and </a:t>
            </a:r>
            <a:r>
              <a:rPr lang="en-US" sz="2400" dirty="0">
                <a:solidFill>
                  <a:srgbClr val="C00000"/>
                </a:solidFill>
              </a:rPr>
              <a:t>hidden state </a:t>
            </a:r>
            <a:r>
              <a:rPr lang="en-US" sz="2400" dirty="0"/>
              <a:t>in RNNs)</a:t>
            </a:r>
            <a:endParaRPr lang="en-US" sz="2400" dirty="0">
              <a:solidFill>
                <a:srgbClr val="C00000"/>
              </a:solidFill>
            </a:endParaRP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400" spc="-5" dirty="0">
              <a:cs typeface="Arial MT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D3F37-6892-B260-9B6F-4FAB9FE4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59" y="3353185"/>
            <a:ext cx="4698124" cy="22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91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C54F-2300-8B57-69F7-3026E27E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02" y="3651723"/>
            <a:ext cx="5313208" cy="308478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787" y="188483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30" dirty="0"/>
              <a:t>Pragmatic</a:t>
            </a:r>
            <a:r>
              <a:rPr spc="-180" dirty="0"/>
              <a:t> </a:t>
            </a:r>
            <a:r>
              <a:rPr spc="-30"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6792" y="1663884"/>
            <a:ext cx="10616118" cy="24641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774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Interpret</a:t>
            </a:r>
            <a:r>
              <a:rPr lang="en-US" sz="2600" dirty="0">
                <a:latin typeface="+mn-lt"/>
                <a:cs typeface="Arial MT"/>
              </a:rPr>
              <a:t> the text considering the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context</a:t>
            </a:r>
            <a:r>
              <a:rPr lang="en-US" sz="2600" dirty="0">
                <a:latin typeface="+mn-lt"/>
                <a:cs typeface="Arial MT"/>
              </a:rPr>
              <a:t> and implied meanings.</a:t>
            </a:r>
          </a:p>
          <a:p>
            <a:pPr marL="355600" marR="7747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dirty="0">
                <a:latin typeface="+mn-lt"/>
                <a:cs typeface="Arial MT"/>
              </a:rPr>
              <a:t>Understanding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implied</a:t>
            </a:r>
            <a:r>
              <a:rPr lang="en-US" sz="2600" dirty="0">
                <a:latin typeface="+mn-lt"/>
                <a:cs typeface="Arial MT"/>
              </a:rPr>
              <a:t> meanings,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user intent</a:t>
            </a:r>
            <a:r>
              <a:rPr lang="en-US" sz="2600" dirty="0">
                <a:latin typeface="+mn-lt"/>
                <a:cs typeface="Arial MT"/>
              </a:rPr>
              <a:t>, and tone.</a:t>
            </a:r>
          </a:p>
          <a:p>
            <a:pPr marL="355600" marR="7747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dirty="0">
                <a:latin typeface="+mn-lt"/>
                <a:cs typeface="Arial MT"/>
              </a:rPr>
              <a:t>Handling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Arial MT"/>
              </a:rPr>
              <a:t>idiomatic expressions </a:t>
            </a:r>
            <a:r>
              <a:rPr lang="en-US" sz="2600" dirty="0">
                <a:latin typeface="+mn-lt"/>
                <a:cs typeface="Arial MT"/>
              </a:rPr>
              <a:t>and conversational maxims.</a:t>
            </a:r>
          </a:p>
          <a:p>
            <a:pPr marL="12065" marR="774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600" dirty="0">
              <a:latin typeface="+mn-lt"/>
              <a:cs typeface="Arial MT"/>
            </a:endParaRPr>
          </a:p>
          <a:p>
            <a:pPr marL="12065" marR="774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600" dirty="0">
                <a:latin typeface="+mn-lt"/>
                <a:cs typeface="Arial MT"/>
              </a:rPr>
              <a:t>Example: "Can you open the door?" is interpreted as a request, not a question about ability (Politeness &amp; Indirectness)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DD1A8-F3CB-F0C0-263E-31B296AE347E}"/>
              </a:ext>
            </a:extLst>
          </p:cNvPr>
          <p:cNvSpPr txBox="1"/>
          <p:nvPr/>
        </p:nvSpPr>
        <p:spPr>
          <a:xfrm>
            <a:off x="976792" y="5078321"/>
            <a:ext cx="5225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Expressivity </a:t>
            </a:r>
            <a:r>
              <a:rPr lang="en-US" sz="2000" dirty="0"/>
              <a:t>as a challenge of NLP: the </a:t>
            </a:r>
            <a:r>
              <a:rPr lang="en-US" sz="2000" dirty="0">
                <a:solidFill>
                  <a:srgbClr val="C00000"/>
                </a:solidFill>
              </a:rPr>
              <a:t>same meaning </a:t>
            </a:r>
            <a:r>
              <a:rPr lang="en-US" sz="2000" dirty="0"/>
              <a:t>can be expressed with </a:t>
            </a:r>
            <a:r>
              <a:rPr lang="en-US" sz="2000" dirty="0">
                <a:solidFill>
                  <a:srgbClr val="C00000"/>
                </a:solidFill>
              </a:rPr>
              <a:t>different 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7172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6A32-267A-610A-7696-2ED53E85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" dirty="0"/>
              <a:t>Pragmatic</a:t>
            </a:r>
            <a:r>
              <a:rPr lang="en-US" spc="-180" dirty="0"/>
              <a:t> </a:t>
            </a:r>
            <a:r>
              <a:rPr lang="en-US" spc="-30" dirty="0"/>
              <a:t>Analysis - </a:t>
            </a:r>
            <a:r>
              <a:rPr lang="en-US" dirty="0"/>
              <a:t>Some </a:t>
            </a:r>
            <a:r>
              <a:rPr lang="en-US" spc="-30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CD9-081D-A920-8438-7867E748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26" y="1797013"/>
            <a:ext cx="1087032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Traditional NLP Approaches:</a:t>
            </a:r>
          </a:p>
          <a:p>
            <a:r>
              <a:rPr lang="en-US" sz="2400" b="1" dirty="0"/>
              <a:t>Knowledge Graphs</a:t>
            </a:r>
            <a:r>
              <a:rPr lang="en-US" sz="2400" dirty="0"/>
              <a:t>: Use ontologies (e.g., domain-specific information) to </a:t>
            </a:r>
            <a:r>
              <a:rPr lang="en-US" sz="2400" dirty="0">
                <a:solidFill>
                  <a:srgbClr val="C00000"/>
                </a:solidFill>
              </a:rPr>
              <a:t>interpret</a:t>
            </a:r>
            <a:r>
              <a:rPr lang="en-US" sz="2400" dirty="0"/>
              <a:t> text within the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of a specific field or situation.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Rule-Based Models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   Detect common linguistic markers and </a:t>
            </a:r>
            <a:r>
              <a:rPr lang="en-US" sz="2400" dirty="0">
                <a:solidFill>
                  <a:srgbClr val="C00000"/>
                </a:solidFill>
              </a:rPr>
              <a:t>patterns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Deep Learning-Based Methods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/>
              <a:t>Deep neural networks are trained on huge data to learn the </a:t>
            </a:r>
            <a:r>
              <a:rPr lang="en-US" sz="2400" dirty="0">
                <a:solidFill>
                  <a:srgbClr val="C00000"/>
                </a:solidFill>
              </a:rPr>
              <a:t>intent</a:t>
            </a:r>
            <a:r>
              <a:rPr lang="en-US" sz="2400" dirty="0"/>
              <a:t> of text in different </a:t>
            </a:r>
            <a:r>
              <a:rPr lang="en-US" sz="2400" dirty="0">
                <a:solidFill>
                  <a:srgbClr val="C00000"/>
                </a:solidFill>
              </a:rPr>
              <a:t>contexts</a:t>
            </a:r>
            <a:r>
              <a:rPr lang="en-US" sz="2400" dirty="0"/>
              <a:t> using long-term dependencies and context shifts (e.g., </a:t>
            </a:r>
            <a:r>
              <a:rPr lang="en-US" sz="2400" dirty="0">
                <a:solidFill>
                  <a:srgbClr val="C00000"/>
                </a:solidFill>
              </a:rPr>
              <a:t>capturing long range dependencies </a:t>
            </a:r>
            <a:r>
              <a:rPr lang="en-US" sz="2400" dirty="0"/>
              <a:t>using</a:t>
            </a:r>
            <a:r>
              <a:rPr lang="en-US" sz="2400" dirty="0">
                <a:solidFill>
                  <a:srgbClr val="C00000"/>
                </a:solidFill>
              </a:rPr>
              <a:t> self-attention</a:t>
            </a:r>
            <a:r>
              <a:rPr lang="en-US" sz="2400" dirty="0"/>
              <a:t> in Transformers and </a:t>
            </a:r>
            <a:r>
              <a:rPr lang="en-US" sz="2400" dirty="0">
                <a:solidFill>
                  <a:srgbClr val="C00000"/>
                </a:solidFill>
              </a:rPr>
              <a:t>hidden state </a:t>
            </a:r>
            <a:r>
              <a:rPr lang="en-US" sz="2400" dirty="0"/>
              <a:t>in RNNs)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7713-83E6-B15F-AF6D-349E04B7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574" y="3106991"/>
            <a:ext cx="3079992" cy="2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98C7-95BF-C46C-2EFF-181A0375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Generation (NLG)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8F7F1-5C51-7D17-7C70-CE72701C5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746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Generate </a:t>
            </a:r>
            <a:r>
              <a:rPr lang="en-US" sz="2600" dirty="0">
                <a:solidFill>
                  <a:srgbClr val="C00000"/>
                </a:solidFill>
              </a:rPr>
              <a:t>human-like text </a:t>
            </a:r>
            <a:r>
              <a:rPr lang="en-US" sz="2600" dirty="0"/>
              <a:t>based on certain </a:t>
            </a:r>
            <a:r>
              <a:rPr lang="en-US" sz="2600" dirty="0">
                <a:solidFill>
                  <a:srgbClr val="C00000"/>
                </a:solidFill>
              </a:rPr>
              <a:t>inputs</a:t>
            </a:r>
            <a:endParaRPr lang="en-US" sz="2600" dirty="0"/>
          </a:p>
          <a:p>
            <a:r>
              <a:rPr lang="en-US" sz="2600" dirty="0"/>
              <a:t>It involves the use of </a:t>
            </a:r>
            <a:r>
              <a:rPr lang="en-US" sz="2600" dirty="0">
                <a:solidFill>
                  <a:srgbClr val="C00000"/>
                </a:solidFill>
              </a:rPr>
              <a:t>language models </a:t>
            </a:r>
            <a:r>
              <a:rPr lang="en-US" sz="2600" dirty="0"/>
              <a:t>to generate coherent and </a:t>
            </a:r>
            <a:r>
              <a:rPr lang="en-US" sz="2600" dirty="0">
                <a:solidFill>
                  <a:srgbClr val="C00000"/>
                </a:solidFill>
              </a:rPr>
              <a:t>contextually appropriate </a:t>
            </a:r>
            <a:r>
              <a:rPr lang="en-US" sz="2600" dirty="0"/>
              <a:t>text</a:t>
            </a:r>
          </a:p>
          <a:p>
            <a:r>
              <a:rPr lang="en-US" sz="2600" dirty="0"/>
              <a:t>Text generation typically relies on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 extracted from the </a:t>
            </a:r>
            <a:r>
              <a:rPr lang="en-US" sz="2600" dirty="0">
                <a:solidFill>
                  <a:srgbClr val="C00000"/>
                </a:solidFill>
              </a:rPr>
              <a:t>input </a:t>
            </a:r>
            <a:r>
              <a:rPr lang="en-US" sz="2600" dirty="0"/>
              <a:t>(NLU)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400" b="1" dirty="0"/>
              <a:t>Examples</a:t>
            </a:r>
            <a:r>
              <a:rPr lang="en-US" sz="2400" dirty="0"/>
              <a:t>: Generating </a:t>
            </a:r>
            <a:r>
              <a:rPr lang="en-US" sz="2400" dirty="0">
                <a:solidFill>
                  <a:srgbClr val="C00000"/>
                </a:solidFill>
              </a:rPr>
              <a:t>answer</a:t>
            </a:r>
            <a:r>
              <a:rPr lang="en-US" sz="2400" dirty="0"/>
              <a:t> for a </a:t>
            </a:r>
            <a:r>
              <a:rPr lang="en-US" sz="2400" dirty="0">
                <a:solidFill>
                  <a:srgbClr val="C00000"/>
                </a:solidFill>
              </a:rPr>
              <a:t>question</a:t>
            </a:r>
            <a:r>
              <a:rPr lang="en-US" sz="2400" dirty="0"/>
              <a:t>, generating </a:t>
            </a:r>
            <a:r>
              <a:rPr lang="en-US" sz="2400" dirty="0">
                <a:solidFill>
                  <a:srgbClr val="C00000"/>
                </a:solidFill>
              </a:rPr>
              <a:t>translation</a:t>
            </a:r>
            <a:r>
              <a:rPr lang="en-US" sz="2400" dirty="0"/>
              <a:t> of an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text, generates a </a:t>
            </a:r>
            <a:r>
              <a:rPr lang="en-US" sz="2400" dirty="0">
                <a:solidFill>
                  <a:srgbClr val="C00000"/>
                </a:solidFill>
              </a:rPr>
              <a:t>story</a:t>
            </a:r>
            <a:r>
              <a:rPr lang="en-US" sz="2400" dirty="0"/>
              <a:t> based on a user </a:t>
            </a:r>
            <a:r>
              <a:rPr lang="en-US" sz="2400" dirty="0">
                <a:solidFill>
                  <a:srgbClr val="C00000"/>
                </a:solidFill>
              </a:rPr>
              <a:t>prompt</a:t>
            </a:r>
            <a:r>
              <a:rPr lang="en-US" sz="2400" dirty="0"/>
              <a:t>, etc.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 descr="A blue circle with white text&#10;&#10;Description automatically generated">
            <a:extLst>
              <a:ext uri="{FF2B5EF4-FFF2-40B4-BE49-F238E27FC236}">
                <a16:creationId xmlns:a16="http://schemas.microsoft.com/office/drawing/2014/main" id="{790911D1-2DFD-8804-94E7-43E83C40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42" y="4957753"/>
            <a:ext cx="5883166" cy="1906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D1D3D-2E64-B4D0-45BC-F2F62658DB59}"/>
              </a:ext>
            </a:extLst>
          </p:cNvPr>
          <p:cNvSpPr txBox="1"/>
          <p:nvPr/>
        </p:nvSpPr>
        <p:spPr>
          <a:xfrm>
            <a:off x="567559" y="53885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can be a text from different language (in </a:t>
            </a:r>
            <a:r>
              <a:rPr lang="en-US" dirty="0">
                <a:solidFill>
                  <a:srgbClr val="C00000"/>
                </a:solidFill>
              </a:rPr>
              <a:t>translation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Question (in </a:t>
            </a:r>
            <a:r>
              <a:rPr lang="en-US" dirty="0">
                <a:solidFill>
                  <a:srgbClr val="C00000"/>
                </a:solidFill>
              </a:rPr>
              <a:t>question answering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269786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EACF3E-6396-C6B3-497D-833AF8B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68" y="2337817"/>
            <a:ext cx="5004094" cy="142561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36302"/>
            <a:ext cx="10515600" cy="994631"/>
          </a:xfrm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Language</a:t>
            </a:r>
            <a:r>
              <a:rPr spc="-240" dirty="0"/>
              <a:t> </a:t>
            </a:r>
            <a:r>
              <a:rPr lang="en-US" spc="-10" dirty="0"/>
              <a:t>Model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61595" y="1529133"/>
            <a:ext cx="10868810" cy="524291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r>
              <a:rPr lang="en-US" sz="2600" b="0" i="0" u="none" strike="noStrike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Independently</a:t>
            </a:r>
            <a:r>
              <a:rPr lang="en-US" sz="26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choosing the most likely word based on the last word </a:t>
            </a:r>
            <a:r>
              <a:rPr lang="en-US" sz="2600" b="0" i="0" u="none" strike="noStrike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doesn’t guarantee </a:t>
            </a:r>
            <a:r>
              <a:rPr lang="en-US" sz="26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individual choices </a:t>
            </a:r>
            <a:r>
              <a:rPr lang="en-US" sz="2600" b="0" i="0" u="none" strike="noStrike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make sense </a:t>
            </a:r>
            <a:r>
              <a:rPr lang="en-US" sz="26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</a:t>
            </a: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endParaRPr lang="en-US" sz="2600" spc="-45" dirty="0">
              <a:latin typeface="+mn-lt"/>
            </a:endParaRP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endParaRPr lang="en-US" sz="2600" spc="-45" dirty="0">
              <a:latin typeface="+mn-lt"/>
              <a:cs typeface="Carlito"/>
            </a:endParaRP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endParaRPr lang="en-US" sz="2600" spc="-45" dirty="0">
              <a:latin typeface="+mn-lt"/>
              <a:cs typeface="Carlito"/>
            </a:endParaRP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r>
              <a:rPr lang="en-US" sz="2600" spc="-45" dirty="0">
                <a:latin typeface="+mn-lt"/>
                <a:cs typeface="Carlito"/>
              </a:rPr>
              <a:t>A language model can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Carlito"/>
              </a:rPr>
              <a:t>predict</a:t>
            </a:r>
            <a:r>
              <a:rPr lang="en-US" sz="2600" spc="-45" dirty="0">
                <a:latin typeface="+mn-lt"/>
                <a:cs typeface="Carlito"/>
              </a:rPr>
              <a:t> the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Carlito"/>
              </a:rPr>
              <a:t>likelihood</a:t>
            </a:r>
            <a:r>
              <a:rPr lang="en-US" sz="2600" spc="-45" dirty="0">
                <a:latin typeface="+mn-lt"/>
                <a:cs typeface="Carlito"/>
              </a:rPr>
              <a:t> of a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Carlito"/>
              </a:rPr>
              <a:t>sequence</a:t>
            </a:r>
            <a:r>
              <a:rPr lang="en-US" sz="2600" spc="-45" dirty="0">
                <a:latin typeface="+mn-lt"/>
                <a:cs typeface="Carlito"/>
              </a:rPr>
              <a:t> of words in a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Carlito"/>
              </a:rPr>
              <a:t>context</a:t>
            </a:r>
            <a:r>
              <a:rPr lang="en-US" sz="2600" spc="-45" dirty="0">
                <a:latin typeface="+mn-lt"/>
                <a:cs typeface="Carlito"/>
              </a:rPr>
              <a:t> based on pattern learned during </a:t>
            </a:r>
            <a:r>
              <a:rPr lang="en-US" sz="2600" spc="-45" dirty="0">
                <a:solidFill>
                  <a:srgbClr val="C00000"/>
                </a:solidFill>
                <a:latin typeface="+mn-lt"/>
                <a:cs typeface="Carlito"/>
              </a:rPr>
              <a:t>training</a:t>
            </a: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endParaRPr lang="en-US" sz="2600" spc="-45" dirty="0">
              <a:latin typeface="+mn-lt"/>
              <a:cs typeface="Carlito"/>
            </a:endParaRP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r>
              <a:rPr lang="en-US" sz="2400" spc="-45" dirty="0">
                <a:latin typeface="+mn-lt"/>
                <a:cs typeface="Carlito"/>
              </a:rPr>
              <a:t>E.g., </a:t>
            </a:r>
            <a:r>
              <a:rPr lang="en-US" sz="2400" spc="-45" dirty="0">
                <a:solidFill>
                  <a:srgbClr val="C00000"/>
                </a:solidFill>
                <a:latin typeface="+mn-lt"/>
                <a:cs typeface="Carlito"/>
              </a:rPr>
              <a:t>probabilities</a:t>
            </a:r>
            <a:r>
              <a:rPr lang="en-US" sz="2400" spc="-45" dirty="0">
                <a:latin typeface="+mn-lt"/>
                <a:cs typeface="Carlito"/>
              </a:rPr>
              <a:t> of different </a:t>
            </a:r>
            <a:r>
              <a:rPr lang="en-US" sz="2400" spc="-45" dirty="0">
                <a:solidFill>
                  <a:srgbClr val="C00000"/>
                </a:solidFill>
                <a:latin typeface="+mn-lt"/>
                <a:cs typeface="Carlito"/>
              </a:rPr>
              <a:t>combination</a:t>
            </a:r>
            <a:r>
              <a:rPr lang="en-US" sz="2400" spc="-45" dirty="0">
                <a:latin typeface="+mn-lt"/>
                <a:cs typeface="Carlito"/>
              </a:rPr>
              <a:t> of the same words for the following question:</a:t>
            </a: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r>
              <a:rPr lang="en-US" sz="2400" b="1" spc="-45" dirty="0">
                <a:latin typeface="+mn-lt"/>
                <a:cs typeface="Carlito"/>
              </a:rPr>
              <a:t>Q</a:t>
            </a:r>
            <a:r>
              <a:rPr lang="en-US" sz="2400" spc="-45" dirty="0">
                <a:latin typeface="+mn-lt"/>
                <a:cs typeface="Carlito"/>
              </a:rPr>
              <a:t>: What do you feed your cat? (</a:t>
            </a:r>
            <a:r>
              <a:rPr lang="en-US" sz="2400" spc="-45" dirty="0">
                <a:solidFill>
                  <a:srgbClr val="C00000"/>
                </a:solidFill>
                <a:latin typeface="+mn-lt"/>
                <a:cs typeface="Carlito"/>
              </a:rPr>
              <a:t>context</a:t>
            </a:r>
            <a:r>
              <a:rPr lang="en-US" sz="2400" spc="-45" dirty="0">
                <a:latin typeface="+mn-lt"/>
                <a:cs typeface="Carlito"/>
              </a:rPr>
              <a:t>)</a:t>
            </a: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r>
              <a:rPr lang="en-US" sz="2400" b="1" spc="-45" dirty="0">
                <a:latin typeface="+mn-lt"/>
                <a:cs typeface="Carlito"/>
              </a:rPr>
              <a:t>A1</a:t>
            </a:r>
            <a:r>
              <a:rPr lang="en-US" sz="2400" spc="-45" dirty="0">
                <a:latin typeface="+mn-lt"/>
                <a:cs typeface="Carlito"/>
              </a:rPr>
              <a:t>: I fed my cat with meat: P(I, fed, my, cat, with, meat) = </a:t>
            </a:r>
            <a:r>
              <a:rPr lang="en-US" sz="2400" spc="-45" dirty="0">
                <a:solidFill>
                  <a:srgbClr val="C00000"/>
                </a:solidFill>
                <a:latin typeface="+mn-lt"/>
                <a:cs typeface="Carlito"/>
              </a:rPr>
              <a:t>0.03</a:t>
            </a: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r>
              <a:rPr lang="en-US" sz="2400" b="1" spc="-45" dirty="0">
                <a:latin typeface="+mn-lt"/>
                <a:cs typeface="Carlito"/>
              </a:rPr>
              <a:t>A2</a:t>
            </a:r>
            <a:r>
              <a:rPr lang="en-US" sz="2400" spc="-45" dirty="0">
                <a:latin typeface="+mn-lt"/>
                <a:cs typeface="Carlito"/>
              </a:rPr>
              <a:t>: My cat fed I with meat: P(My, cat, fed, I, with, meat) = 0.000005</a:t>
            </a:r>
          </a:p>
        </p:txBody>
      </p:sp>
    </p:spTree>
    <p:extLst>
      <p:ext uri="{BB962C8B-B14F-4D97-AF65-F5344CB8AC3E}">
        <p14:creationId xmlns:p14="http://schemas.microsoft.com/office/powerpoint/2010/main" val="1601311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8647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0" dirty="0"/>
              <a:t>Autoregressive</a:t>
            </a:r>
            <a:r>
              <a:rPr lang="en-US" spc="-175" dirty="0"/>
              <a:t> </a:t>
            </a:r>
            <a:r>
              <a:rPr lang="en-US" spc="-20" dirty="0"/>
              <a:t>Language</a:t>
            </a:r>
            <a:r>
              <a:rPr lang="en-US" spc="-170" dirty="0"/>
              <a:t> </a:t>
            </a:r>
            <a:r>
              <a:rPr lang="en-US"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8200" y="1443956"/>
            <a:ext cx="11162766" cy="52578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8925" indent="-288925">
              <a:lnSpc>
                <a:spcPct val="10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2600" dirty="0">
                <a:latin typeface="+mn-lt"/>
              </a:rPr>
              <a:t>A class of models in NLP that generate text by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predicting the next</a:t>
            </a:r>
            <a:r>
              <a:rPr lang="en-US" sz="2600" dirty="0">
                <a:latin typeface="+mn-lt"/>
              </a:rPr>
              <a:t> token in a sequence, based on the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previously </a:t>
            </a:r>
            <a:r>
              <a:rPr lang="en-US" sz="2600" dirty="0">
                <a:latin typeface="+mn-lt"/>
              </a:rPr>
              <a:t>generated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2600" dirty="0">
                <a:latin typeface="+mn-lt"/>
              </a:rPr>
              <a:t>tokens and the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context</a:t>
            </a:r>
          </a:p>
          <a:p>
            <a:pPr marL="288925" indent="-288925">
              <a:lnSpc>
                <a:spcPct val="10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2600" dirty="0">
                <a:latin typeface="+mn-lt"/>
                <a:cs typeface="Carlito"/>
              </a:rPr>
              <a:t>Given a sequence of words 𝑤1,𝑤2,...,𝑤𝑛 , an autoregressive model estimates the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rlito"/>
              </a:rPr>
              <a:t>probability of the next word </a:t>
            </a:r>
            <a:r>
              <a:rPr lang="en-US" sz="2600" dirty="0">
                <a:latin typeface="+mn-lt"/>
                <a:cs typeface="Carlito"/>
              </a:rPr>
              <a:t>:</a:t>
            </a: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joint probability </a:t>
            </a:r>
            <a:r>
              <a:rPr lang="en-US" sz="2600" dirty="0"/>
              <a:t>of a sentence:</a:t>
            </a:r>
            <a:endParaRPr lang="en-US" sz="2600" dirty="0">
              <a:latin typeface="+mn-lt"/>
              <a:cs typeface="Carlito"/>
            </a:endParaRPr>
          </a:p>
          <a:p>
            <a:endParaRPr lang="en-US" sz="2600" spc="-20" dirty="0">
              <a:latin typeface="+mn-lt"/>
            </a:endParaRPr>
          </a:p>
          <a:p>
            <a:r>
              <a:rPr lang="en-US" sz="2400" dirty="0"/>
              <a:t>P(I, fed, my, cat, with, meat) = </a:t>
            </a:r>
          </a:p>
          <a:p>
            <a:r>
              <a:rPr lang="en-US" sz="2400" dirty="0"/>
              <a:t>    P(I) *</a:t>
            </a:r>
          </a:p>
          <a:p>
            <a:r>
              <a:rPr lang="en-US" sz="2400" dirty="0"/>
              <a:t>    P(fed | I) * </a:t>
            </a:r>
          </a:p>
          <a:p>
            <a:r>
              <a:rPr lang="en-US" sz="2400" dirty="0"/>
              <a:t>    P(my | I, fed) *</a:t>
            </a:r>
          </a:p>
          <a:p>
            <a:r>
              <a:rPr lang="en-US" sz="2400" dirty="0"/>
              <a:t>    P(cat | I, fed, my) *</a:t>
            </a:r>
          </a:p>
          <a:p>
            <a:r>
              <a:rPr lang="en-US" sz="2400" dirty="0"/>
              <a:t>    P(with | I, fed, my, cat) *</a:t>
            </a:r>
          </a:p>
          <a:p>
            <a:r>
              <a:rPr lang="en-US" sz="2400" dirty="0"/>
              <a:t>    P(meat | I, fed, my, cat, with) 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7709B-0BBC-2296-444B-758FDB13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923" y="3339528"/>
            <a:ext cx="5613070" cy="367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FF1DA-24BD-5062-E0A3-F3E0FC3C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71" y="2816333"/>
            <a:ext cx="2781688" cy="438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48368-7AA0-0D26-81CF-E1D5B48481BC}"/>
              </a:ext>
            </a:extLst>
          </p:cNvPr>
          <p:cNvSpPr txBox="1"/>
          <p:nvPr/>
        </p:nvSpPr>
        <p:spPr>
          <a:xfrm>
            <a:off x="2041545" y="4455474"/>
            <a:ext cx="58517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n-lt"/>
              </a:rPr>
              <a:t>Probability that the first word is “I” (based on the context)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004FC-7220-1EF6-E502-14BB2A31736E}"/>
              </a:ext>
            </a:extLst>
          </p:cNvPr>
          <p:cNvSpPr txBox="1"/>
          <p:nvPr/>
        </p:nvSpPr>
        <p:spPr>
          <a:xfrm>
            <a:off x="2676425" y="4804433"/>
            <a:ext cx="8191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Probability that the second word is “fed”  if the first word is “I” (based on the context)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3120-CF24-607E-88F3-F921A200151E}"/>
              </a:ext>
            </a:extLst>
          </p:cNvPr>
          <p:cNvSpPr txBox="1"/>
          <p:nvPr/>
        </p:nvSpPr>
        <p:spPr>
          <a:xfrm>
            <a:off x="3231930" y="5188351"/>
            <a:ext cx="8749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Probability that the third word is “my”  if the first and second words are “I fed” (based on the context)</a:t>
            </a:r>
          </a:p>
        </p:txBody>
      </p:sp>
    </p:spTree>
    <p:extLst>
      <p:ext uri="{BB962C8B-B14F-4D97-AF65-F5344CB8AC3E}">
        <p14:creationId xmlns:p14="http://schemas.microsoft.com/office/powerpoint/2010/main" val="3106240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32E6-5D38-70A3-21C1-3812FC8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0AC4-CF2C-DB67-E7B4-BA17616D6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/>
          <a:lstStyle/>
          <a:p>
            <a:r>
              <a:rPr lang="en-US" sz="2600" dirty="0"/>
              <a:t>We can use an </a:t>
            </a:r>
            <a:r>
              <a:rPr lang="en-US" sz="2600" dirty="0">
                <a:solidFill>
                  <a:srgbClr val="C00000"/>
                </a:solidFill>
              </a:rPr>
              <a:t>RNN</a:t>
            </a:r>
            <a:r>
              <a:rPr lang="en-US" sz="2600" dirty="0"/>
              <a:t> to generate text</a:t>
            </a:r>
          </a:p>
          <a:p>
            <a:r>
              <a:rPr lang="en-US" sz="2600" dirty="0"/>
              <a:t>At each step, </a:t>
            </a:r>
            <a:r>
              <a:rPr lang="en-US" sz="2600" dirty="0">
                <a:solidFill>
                  <a:srgbClr val="C00000"/>
                </a:solidFill>
              </a:rPr>
              <a:t>predicts the next </a:t>
            </a:r>
            <a:r>
              <a:rPr lang="en-US" sz="2600" dirty="0"/>
              <a:t>token in a sequence using </a:t>
            </a:r>
            <a:r>
              <a:rPr lang="en-US" sz="2600" dirty="0">
                <a:solidFill>
                  <a:srgbClr val="C00000"/>
                </a:solidFill>
              </a:rPr>
              <a:t>previous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steps.</a:t>
            </a:r>
            <a:endParaRPr lang="en-US" sz="2600" dirty="0"/>
          </a:p>
          <a:p>
            <a:r>
              <a:rPr lang="en-US" sz="2600" dirty="0"/>
              <a:t>This is a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using </a:t>
            </a:r>
            <a:r>
              <a:rPr lang="en-US" sz="2600" dirty="0" err="1">
                <a:solidFill>
                  <a:srgbClr val="C00000"/>
                </a:solidFill>
              </a:rPr>
              <a:t>softmax</a:t>
            </a:r>
            <a:r>
              <a:rPr lang="en-US" sz="2600" dirty="0"/>
              <a:t> on a vocabulary</a:t>
            </a:r>
          </a:p>
          <a:p>
            <a:r>
              <a:rPr lang="en-US" sz="2600" dirty="0">
                <a:solidFill>
                  <a:srgbClr val="C00000"/>
                </a:solidFill>
              </a:rPr>
              <a:t>Hidden state </a:t>
            </a:r>
            <a:r>
              <a:rPr lang="en-US" sz="2600" dirty="0"/>
              <a:t>conveys the information of all </a:t>
            </a:r>
            <a:r>
              <a:rPr lang="en-US" sz="2600" dirty="0">
                <a:solidFill>
                  <a:srgbClr val="C00000"/>
                </a:solidFill>
              </a:rPr>
              <a:t>previous</a:t>
            </a:r>
            <a:r>
              <a:rPr lang="en-US" sz="2600" dirty="0"/>
              <a:t> words and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1442A-60A4-1F7A-6C9F-74ABD96B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7" y="4834759"/>
            <a:ext cx="6651310" cy="7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043F0-8794-5AFD-4906-F032BC67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61" y="3850676"/>
            <a:ext cx="4738711" cy="30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9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A40CC-BB88-707D-15CC-2E09B337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51" y="681312"/>
            <a:ext cx="5363765" cy="5643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AE987-573D-E1EA-BF56-93B10821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C77F-72C6-A942-33EB-83AE7971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0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our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just has 4 words (classes) :</a:t>
            </a:r>
          </a:p>
          <a:p>
            <a:pPr marL="0" indent="0">
              <a:buNone/>
            </a:pPr>
            <a:r>
              <a:rPr lang="en-US" dirty="0"/>
              <a:t>[I, my, cat, fed]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model is </a:t>
            </a: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on </a:t>
            </a:r>
            <a:r>
              <a:rPr lang="en-US" dirty="0">
                <a:solidFill>
                  <a:srgbClr val="C00000"/>
                </a:solidFill>
              </a:rPr>
              <a:t>diverse text </a:t>
            </a:r>
            <a:r>
              <a:rPr lang="en-US" dirty="0"/>
              <a:t>as training data to learn the </a:t>
            </a:r>
            <a:r>
              <a:rPr lang="en-US" dirty="0">
                <a:solidFill>
                  <a:srgbClr val="C00000"/>
                </a:solidFill>
              </a:rPr>
              <a:t>probability</a:t>
            </a:r>
            <a:r>
              <a:rPr lang="en-US" dirty="0"/>
              <a:t> of each </a:t>
            </a:r>
            <a:r>
              <a:rPr lang="en-US" dirty="0">
                <a:solidFill>
                  <a:srgbClr val="C00000"/>
                </a:solidFill>
              </a:rPr>
              <a:t>word</a:t>
            </a:r>
            <a:r>
              <a:rPr lang="en-US" dirty="0"/>
              <a:t> following a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 of others in different </a:t>
            </a:r>
            <a:r>
              <a:rPr lang="en-US" dirty="0">
                <a:solidFill>
                  <a:srgbClr val="C00000"/>
                </a:solidFill>
              </a:rPr>
              <a:t>contexts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03A2-B58B-A7E2-4C01-020A71F080A8}"/>
              </a:ext>
            </a:extLst>
          </p:cNvPr>
          <p:cNvSpPr txBox="1"/>
          <p:nvPr/>
        </p:nvSpPr>
        <p:spPr>
          <a:xfrm>
            <a:off x="10971142" y="1736172"/>
            <a:ext cx="9601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Classes: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my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I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cat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fed  </a:t>
            </a:r>
          </a:p>
          <a:p>
            <a:pPr marL="0" indent="0">
              <a:buNone/>
            </a:pP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7112C-DC14-F520-14BB-69A95D41BBE8}"/>
              </a:ext>
            </a:extLst>
          </p:cNvPr>
          <p:cNvSpPr txBox="1"/>
          <p:nvPr/>
        </p:nvSpPr>
        <p:spPr>
          <a:xfrm>
            <a:off x="6151217" y="479421"/>
            <a:ext cx="6783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1121" lvl="1" algn="r" rtl="1">
              <a:lnSpc>
                <a:spcPct val="100000"/>
              </a:lnSpc>
              <a:spcBef>
                <a:spcPts val="650"/>
              </a:spcBef>
              <a:tabLst>
                <a:tab pos="5410200" algn="l"/>
              </a:tabLst>
            </a:pP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P(fed</a:t>
            </a:r>
            <a:r>
              <a:rPr lang="en-US" sz="1400" b="1" spc="-6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|</a:t>
            </a:r>
            <a:r>
              <a:rPr lang="en-US" sz="1400" b="1" spc="-6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spc="-10" dirty="0">
                <a:solidFill>
                  <a:schemeClr val="accent1"/>
                </a:solidFill>
                <a:latin typeface="+mn-lt"/>
                <a:cs typeface="Carlito"/>
              </a:rPr>
              <a:t>I)=0.84</a:t>
            </a:r>
            <a:endParaRPr lang="en-US" sz="1400" b="1" dirty="0">
              <a:solidFill>
                <a:schemeClr val="accent1"/>
              </a:solidFill>
              <a:latin typeface="+mn-lt"/>
              <a:cs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59249-42FF-C5B8-3DE6-21DABEB5CF26}"/>
              </a:ext>
            </a:extLst>
          </p:cNvPr>
          <p:cNvSpPr txBox="1"/>
          <p:nvPr/>
        </p:nvSpPr>
        <p:spPr>
          <a:xfrm>
            <a:off x="6485258" y="474432"/>
            <a:ext cx="7938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1121" lvl="1" algn="r" rtl="1">
              <a:lnSpc>
                <a:spcPct val="100000"/>
              </a:lnSpc>
              <a:spcBef>
                <a:spcPts val="745"/>
              </a:spcBef>
              <a:tabLst>
                <a:tab pos="5410200" algn="l"/>
              </a:tabLst>
            </a:pP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(my</a:t>
            </a:r>
            <a:r>
              <a:rPr lang="en-US" sz="1400" b="1" spc="-8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|</a:t>
            </a:r>
            <a:r>
              <a:rPr lang="en-US" sz="1400" b="1" spc="-75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spc="-20" dirty="0">
                <a:solidFill>
                  <a:schemeClr val="accent1"/>
                </a:solidFill>
                <a:latin typeface="+mn-lt"/>
                <a:cs typeface="Carlito"/>
              </a:rPr>
              <a:t>I,</a:t>
            </a:r>
            <a:r>
              <a:rPr lang="en-US" sz="1400" b="1" spc="-7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spc="-20" dirty="0">
                <a:solidFill>
                  <a:schemeClr val="accent1"/>
                </a:solidFill>
                <a:latin typeface="+mn-lt"/>
                <a:cs typeface="Carlito"/>
              </a:rPr>
              <a:t>fed) = 0.5</a:t>
            </a:r>
            <a:endParaRPr lang="en-US" sz="1400" b="1" dirty="0">
              <a:solidFill>
                <a:schemeClr val="accent1"/>
              </a:solidFill>
              <a:latin typeface="+mn-lt"/>
              <a:cs typeface="Carli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417E0-4D63-CE01-F451-DC80E2EAD32E}"/>
              </a:ext>
            </a:extLst>
          </p:cNvPr>
          <p:cNvSpPr txBox="1"/>
          <p:nvPr/>
        </p:nvSpPr>
        <p:spPr>
          <a:xfrm>
            <a:off x="8742017" y="483716"/>
            <a:ext cx="7510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1121" lvl="1" algn="r" rtl="1">
              <a:lnSpc>
                <a:spcPct val="100000"/>
              </a:lnSpc>
              <a:spcBef>
                <a:spcPts val="620"/>
              </a:spcBef>
              <a:tabLst>
                <a:tab pos="5410200" algn="l"/>
              </a:tabLst>
            </a:pP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P(cat</a:t>
            </a:r>
            <a:r>
              <a:rPr lang="en-US" sz="1400" b="1" spc="-8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|</a:t>
            </a:r>
            <a:r>
              <a:rPr lang="en-US" sz="1400" b="1" spc="-8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spc="-20" dirty="0">
                <a:solidFill>
                  <a:schemeClr val="accent1"/>
                </a:solidFill>
                <a:latin typeface="+mn-lt"/>
                <a:cs typeface="Carlito"/>
              </a:rPr>
              <a:t>I,</a:t>
            </a:r>
            <a:r>
              <a:rPr lang="en-US" sz="1400" b="1" spc="-70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+mn-lt"/>
                <a:cs typeface="Carlito"/>
              </a:rPr>
              <a:t>fed,</a:t>
            </a:r>
            <a:r>
              <a:rPr lang="en-US" sz="1400" b="1" spc="-75" dirty="0">
                <a:solidFill>
                  <a:schemeClr val="accent1"/>
                </a:solidFill>
                <a:latin typeface="+mn-lt"/>
                <a:cs typeface="Carlito"/>
              </a:rPr>
              <a:t> </a:t>
            </a:r>
            <a:r>
              <a:rPr lang="en-US" sz="1400" b="1" spc="-25" dirty="0">
                <a:solidFill>
                  <a:schemeClr val="accent1"/>
                </a:solidFill>
                <a:latin typeface="+mn-lt"/>
                <a:cs typeface="Carlito"/>
              </a:rPr>
              <a:t>my)=0.68</a:t>
            </a:r>
            <a:endParaRPr lang="en-US" sz="1400" b="1" dirty="0">
              <a:solidFill>
                <a:schemeClr val="accent1"/>
              </a:solidFill>
              <a:latin typeface="+mn-lt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995EC-1684-E7C3-514C-64F9F2B4E124}"/>
              </a:ext>
            </a:extLst>
          </p:cNvPr>
          <p:cNvSpPr txBox="1"/>
          <p:nvPr/>
        </p:nvSpPr>
        <p:spPr>
          <a:xfrm>
            <a:off x="5996152" y="3696514"/>
            <a:ext cx="1487214" cy="38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Context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40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DF0EB-F3DB-75E7-9434-A1480B11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10" y="2938589"/>
            <a:ext cx="7304622" cy="3919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23146-D66D-4BD5-9224-F7B3FBEC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-124762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NLP Tasks</a:t>
            </a:r>
            <a:r>
              <a:rPr lang="en-US" sz="4000" spc="-4" dirty="0"/>
              <a:t> - </a:t>
            </a:r>
            <a:r>
              <a:rPr lang="en-CA" sz="4000" dirty="0"/>
              <a:t>Sentence Completion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5CCDEE-8036-4C20-A92C-95FB5D33C8B1}"/>
              </a:ext>
            </a:extLst>
          </p:cNvPr>
          <p:cNvSpPr txBox="1">
            <a:spLocks/>
          </p:cNvSpPr>
          <p:nvPr/>
        </p:nvSpPr>
        <p:spPr>
          <a:xfrm>
            <a:off x="436946" y="538020"/>
            <a:ext cx="11580883" cy="263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Trained</a:t>
            </a:r>
            <a:r>
              <a:rPr lang="en-US" sz="2600" dirty="0"/>
              <a:t> RNN can be used to </a:t>
            </a:r>
            <a:r>
              <a:rPr lang="en-US" sz="2600" dirty="0">
                <a:solidFill>
                  <a:srgbClr val="C00000"/>
                </a:solidFill>
              </a:rPr>
              <a:t>complete</a:t>
            </a:r>
            <a:r>
              <a:rPr lang="en-US" sz="2600" dirty="0"/>
              <a:t> a given sequence of words: </a:t>
            </a:r>
          </a:p>
          <a:p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last hidden state of prefix </a:t>
            </a:r>
            <a:r>
              <a:rPr lang="en-US" sz="2600" dirty="0"/>
              <a:t>encoded the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 of information of all previous states in a </a:t>
            </a:r>
            <a:r>
              <a:rPr lang="en-US" sz="2600" dirty="0">
                <a:solidFill>
                  <a:srgbClr val="C00000"/>
                </a:solidFill>
              </a:rPr>
              <a:t>vector</a:t>
            </a:r>
            <a:r>
              <a:rPr lang="en-US" sz="2600" dirty="0"/>
              <a:t> </a:t>
            </a:r>
          </a:p>
          <a:p>
            <a:r>
              <a:rPr lang="en-US" sz="2600" dirty="0"/>
              <a:t>The model predicts the </a:t>
            </a:r>
            <a:r>
              <a:rPr lang="en-US" sz="2600" dirty="0">
                <a:solidFill>
                  <a:srgbClr val="C00000"/>
                </a:solidFill>
              </a:rPr>
              <a:t>most likely </a:t>
            </a:r>
            <a:r>
              <a:rPr lang="en-US" sz="2600" dirty="0"/>
              <a:t>next word based on the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 and the </a:t>
            </a:r>
            <a:r>
              <a:rPr lang="en-US" sz="2600" dirty="0">
                <a:solidFill>
                  <a:srgbClr val="C00000"/>
                </a:solidFill>
              </a:rPr>
              <a:t>last predicted </a:t>
            </a:r>
            <a:r>
              <a:rPr lang="en-US" sz="2600" dirty="0"/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1ED3C8-3F13-4250-BD4B-19D92F16B881}"/>
                  </a:ext>
                </a:extLst>
              </p:cNvPr>
              <p:cNvSpPr txBox="1"/>
              <p:nvPr/>
            </p:nvSpPr>
            <p:spPr>
              <a:xfrm>
                <a:off x="1386468" y="4256229"/>
                <a:ext cx="26395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sz="2000" dirty="0"/>
                  <a:t>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sz="2000" dirty="0"/>
                  <a:t>+</a:t>
                </a:r>
                <a:r>
                  <a:rPr lang="en-CA" sz="2000" dirty="0" err="1"/>
                  <a:t>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1ED3C8-3F13-4250-BD4B-19D92F16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68" y="4256229"/>
                <a:ext cx="2639577" cy="307777"/>
              </a:xfrm>
              <a:prstGeom prst="rect">
                <a:avLst/>
              </a:prstGeom>
              <a:blipFill>
                <a:blip r:embed="rId4"/>
                <a:stretch>
                  <a:fillRect l="-346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5EB31E-5E95-C6A4-2C0F-452FF6EAADD5}"/>
                  </a:ext>
                </a:extLst>
              </p:cNvPr>
              <p:cNvSpPr txBox="1"/>
              <p:nvPr/>
            </p:nvSpPr>
            <p:spPr>
              <a:xfrm>
                <a:off x="1864224" y="3560220"/>
                <a:ext cx="45236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𝑀𝑜𝑠𝑡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𝑝𝑟𝑜𝑏𝑎𝑏𝑙𝑒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𝑤𝑜𝑟𝑑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softmax</m:t>
                    </m:r>
                  </m:oMath>
                </a14:m>
                <a:r>
                  <a:rPr lang="en-CA" sz="2000" dirty="0"/>
                  <a:t>(V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5EB31E-5E95-C6A4-2C0F-452FF6EA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224" y="3560220"/>
                <a:ext cx="4523678" cy="307777"/>
              </a:xfrm>
              <a:prstGeom prst="rect">
                <a:avLst/>
              </a:prstGeom>
              <a:blipFill>
                <a:blip r:embed="rId5"/>
                <a:stretch>
                  <a:fillRect l="-2022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074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07195" y="6899209"/>
            <a:ext cx="282575" cy="22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lang="en-US" smtClean="0"/>
              <a:pPr marL="38100">
                <a:lnSpc>
                  <a:spcPts val="1620"/>
                </a:lnSpc>
              </a:pPr>
              <a:t>49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725" y="601117"/>
            <a:ext cx="10026868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dirty="0"/>
              <a:t>NLP Tasks</a:t>
            </a:r>
            <a:r>
              <a:rPr spc="-4" dirty="0"/>
              <a:t> </a:t>
            </a:r>
            <a:r>
              <a:rPr lang="en-US" spc="-4" dirty="0"/>
              <a:t>- Translation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648205" y="1427174"/>
            <a:ext cx="11775023" cy="161688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137840" indent="-302575">
              <a:spcBef>
                <a:spcPts val="8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400" spc="-97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text</a:t>
            </a:r>
            <a:r>
              <a:rPr lang="en-US" sz="2400" spc="-13" dirty="0">
                <a:latin typeface="Calibri"/>
                <a:cs typeface="Calibri"/>
              </a:rPr>
              <a:t> in </a:t>
            </a:r>
            <a:r>
              <a:rPr lang="en-US" sz="2400" spc="-9" dirty="0">
                <a:solidFill>
                  <a:srgbClr val="C00000"/>
                </a:solidFill>
                <a:latin typeface="Calibri"/>
                <a:cs typeface="Calibri"/>
              </a:rPr>
              <a:t>source language</a:t>
            </a:r>
            <a:r>
              <a:rPr sz="2400" spc="-13" dirty="0">
                <a:latin typeface="Calibri"/>
                <a:cs typeface="Calibri"/>
              </a:rPr>
              <a:t>,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lang="en-US" sz="2400" spc="-13" dirty="0">
                <a:latin typeface="Calibri"/>
                <a:cs typeface="Calibri"/>
              </a:rPr>
              <a:t>enters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lang="en-US" sz="2400" spc="-4" dirty="0">
                <a:latin typeface="Calibri"/>
                <a:cs typeface="Calibri"/>
              </a:rPr>
              <a:t>into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 </a:t>
            </a:r>
            <a:r>
              <a:rPr sz="2400" spc="-9" dirty="0">
                <a:latin typeface="Calibri"/>
                <a:cs typeface="Calibri"/>
              </a:rPr>
              <a:t>network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to</a:t>
            </a:r>
            <a:r>
              <a:rPr sz="2400" spc="-18" dirty="0">
                <a:latin typeface="Calibri"/>
                <a:cs typeface="Calibri"/>
              </a:rPr>
              <a:t> generate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4" dirty="0">
                <a:solidFill>
                  <a:srgbClr val="C00000"/>
                </a:solidFill>
                <a:latin typeface="Calibri"/>
                <a:cs typeface="Calibri"/>
              </a:rPr>
              <a:t>context </a:t>
            </a:r>
            <a:r>
              <a:rPr lang="en-US" sz="2400" spc="-4" dirty="0">
                <a:latin typeface="Calibri"/>
                <a:cs typeface="Calibri"/>
              </a:rPr>
              <a:t>(</a:t>
            </a:r>
            <a:r>
              <a:rPr sz="2400" spc="-4" dirty="0">
                <a:latin typeface="Calibri"/>
                <a:cs typeface="Calibri"/>
              </a:rPr>
              <a:t>hidden </a:t>
            </a:r>
            <a:r>
              <a:rPr sz="2400" spc="-18" dirty="0">
                <a:latin typeface="Calibri"/>
                <a:cs typeface="Calibri"/>
              </a:rPr>
              <a:t>states</a:t>
            </a:r>
            <a:r>
              <a:rPr lang="en-US" sz="2400" spc="-18" dirty="0">
                <a:latin typeface="Calibri"/>
                <a:cs typeface="Calibri"/>
              </a:rPr>
              <a:t>)</a:t>
            </a:r>
            <a:r>
              <a:rPr sz="2400" dirty="0">
                <a:latin typeface="Calibri"/>
                <a:cs typeface="Calibri"/>
              </a:rPr>
              <a:t> </a:t>
            </a:r>
          </a:p>
          <a:p>
            <a:pPr marL="313781" marR="4483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400" spc="-9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utoregressive</a:t>
            </a:r>
            <a:r>
              <a:rPr sz="2400" spc="-9" dirty="0">
                <a:latin typeface="Calibri"/>
                <a:cs typeface="Calibri"/>
              </a:rPr>
              <a:t>, </a:t>
            </a:r>
            <a:r>
              <a:rPr lang="en-US" sz="2400" spc="-4" dirty="0">
                <a:latin typeface="Calibri"/>
                <a:cs typeface="Calibri"/>
              </a:rPr>
              <a:t>generates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8" dirty="0">
                <a:latin typeface="Calibri"/>
                <a:cs typeface="Calibri"/>
              </a:rPr>
              <a:t>word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in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8" dirty="0">
                <a:solidFill>
                  <a:srgbClr val="C00000"/>
                </a:solidFill>
                <a:latin typeface="Calibri"/>
                <a:cs typeface="Calibri"/>
              </a:rPr>
              <a:t>context</a:t>
            </a:r>
            <a:r>
              <a:rPr sz="2400" spc="-4" dirty="0">
                <a:latin typeface="Calibri"/>
                <a:cs typeface="Calibri"/>
              </a:rPr>
              <a:t> of the hidden </a:t>
            </a:r>
            <a:r>
              <a:rPr lang="en-US" sz="2400" spc="-18" dirty="0">
                <a:latin typeface="Calibri"/>
                <a:cs typeface="Calibri"/>
              </a:rPr>
              <a:t>state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target language</a:t>
            </a:r>
            <a:endParaRPr sz="24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313781" marR="382701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00" spc="-9" dirty="0">
                <a:latin typeface="Calibri"/>
                <a:cs typeface="Calibri"/>
              </a:rPr>
              <a:t>Subsequent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words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are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conditioned </a:t>
            </a:r>
            <a:r>
              <a:rPr sz="2400" spc="-4" dirty="0">
                <a:latin typeface="Calibri"/>
                <a:cs typeface="Calibri"/>
              </a:rPr>
              <a:t>on the 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hidden </a:t>
            </a:r>
            <a:r>
              <a:rPr sz="2400" spc="-4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2" dirty="0">
                <a:solidFill>
                  <a:srgbClr val="C00000"/>
                </a:solidFill>
                <a:latin typeface="Calibri"/>
                <a:cs typeface="Calibri"/>
              </a:rPr>
              <a:t>state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and the </a:t>
            </a:r>
            <a:r>
              <a:rPr sz="2400" spc="-13" dirty="0">
                <a:solidFill>
                  <a:srgbClr val="C00000"/>
                </a:solidFill>
                <a:latin typeface="Calibri"/>
                <a:cs typeface="Calibri"/>
              </a:rPr>
              <a:t>last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8" dirty="0">
                <a:solidFill>
                  <a:srgbClr val="C00000"/>
                </a:solidFill>
                <a:latin typeface="Calibri"/>
                <a:cs typeface="Calibri"/>
              </a:rPr>
              <a:t>word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generated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A156EEE-F5FD-AA70-C00F-7A85514626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7824" y="2821393"/>
            <a:ext cx="8264769" cy="38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411008D-F8D2-BD20-7AC2-A51C1E8E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07728"/>
            <a:ext cx="11141467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8001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2573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145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1717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en-US" dirty="0">
                <a:latin typeface="+mn-lt"/>
                <a:cs typeface="+mn-cs"/>
              </a:rPr>
              <a:t>In general, any time series may be decomposed into </a:t>
            </a:r>
            <a:r>
              <a:rPr lang="en-US" altLang="en-US" dirty="0">
                <a:solidFill>
                  <a:srgbClr val="C00000"/>
                </a:solidFill>
                <a:latin typeface="+mn-lt"/>
                <a:cs typeface="+mn-cs"/>
              </a:rPr>
              <a:t>four components</a:t>
            </a:r>
            <a:r>
              <a:rPr lang="en-US" altLang="en-US" dirty="0">
                <a:latin typeface="+mn-lt"/>
                <a:cs typeface="+mn-cs"/>
              </a:rPr>
              <a:t>: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Trend</a:t>
            </a:r>
            <a:r>
              <a:rPr lang="en-US" altLang="en-US" dirty="0">
                <a:latin typeface="+mn-lt"/>
                <a:cs typeface="+mn-cs"/>
              </a:rPr>
              <a:t> : </a:t>
            </a:r>
            <a:r>
              <a:rPr lang="en-US" dirty="0">
                <a:latin typeface="+mn-lt"/>
              </a:rPr>
              <a:t>increasing or decreasing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long term pattern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Seasonal</a:t>
            </a:r>
            <a:r>
              <a:rPr lang="en-US" altLang="en-US" dirty="0">
                <a:latin typeface="+mn-lt"/>
                <a:cs typeface="+mn-cs"/>
              </a:rPr>
              <a:t> : </a:t>
            </a:r>
            <a:r>
              <a:rPr lang="en-US" dirty="0">
                <a:latin typeface="+mn-lt"/>
              </a:rPr>
              <a:t>regular fluctuations during the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same time periods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Cyclical</a:t>
            </a:r>
            <a:r>
              <a:rPr lang="en-US" altLang="en-US" dirty="0">
                <a:latin typeface="+mn-lt"/>
                <a:cs typeface="+mn-cs"/>
              </a:rPr>
              <a:t>: </a:t>
            </a:r>
            <a:r>
              <a:rPr lang="en-US" dirty="0">
                <a:latin typeface="+mn-lt"/>
              </a:rPr>
              <a:t>rises and falls that occur over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irregular, long-term intervals</a:t>
            </a:r>
          </a:p>
          <a:p>
            <a:pPr marL="0" indent="0" eaLnBrk="1" hangingPunct="1"/>
            <a:r>
              <a:rPr lang="en-US" altLang="en-US" b="1" dirty="0">
                <a:latin typeface="+mn-lt"/>
                <a:cs typeface="+mn-cs"/>
              </a:rPr>
              <a:t>Random</a:t>
            </a:r>
            <a:r>
              <a:rPr lang="en-US" altLang="en-US" dirty="0">
                <a:latin typeface="+mn-lt"/>
                <a:cs typeface="+mn-cs"/>
              </a:rPr>
              <a:t>: </a:t>
            </a:r>
            <a:r>
              <a:rPr lang="en-US" dirty="0">
                <a:latin typeface="+mn-lt"/>
              </a:rPr>
              <a:t>every time series has some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unpredictable</a:t>
            </a:r>
            <a:r>
              <a:rPr lang="en-US" dirty="0">
                <a:latin typeface="+mn-lt"/>
              </a:rPr>
              <a:t> component (random variable). </a:t>
            </a:r>
          </a:p>
          <a:p>
            <a:pPr marL="0" indent="0" eaLnBrk="1" hangingPunct="1"/>
            <a:endParaRPr lang="en-US" altLang="en-US" dirty="0">
              <a:latin typeface="+mn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F7D240-936F-5648-C4DD-C559741DC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Components of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833B-CB7B-B863-9F36-348CFAC2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382"/>
            <a:ext cx="12192000" cy="18395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238" y="377699"/>
            <a:ext cx="5411012" cy="840536"/>
          </a:xfrm>
          <a:prstGeom prst="rect">
            <a:avLst/>
          </a:prstGeom>
        </p:spPr>
        <p:txBody>
          <a:bodyPr vert="horz" wrap="square" lIns="0" tIns="22890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246">
              <a:spcBef>
                <a:spcPts val="73"/>
              </a:spcBef>
            </a:pPr>
            <a:r>
              <a:rPr dirty="0"/>
              <a:t>Encoder</a:t>
            </a:r>
            <a:r>
              <a:rPr spc="-139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spc="-8" dirty="0"/>
              <a:t>Decoder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238" y="1469115"/>
            <a:ext cx="11254888" cy="2831862"/>
          </a:xfrm>
          <a:prstGeom prst="rect">
            <a:avLst/>
          </a:prstGeom>
        </p:spPr>
        <p:txBody>
          <a:bodyPr vert="horz" wrap="square" lIns="0" tIns="46225" rIns="0" bIns="0" rtlCol="0">
            <a:spAutoFit/>
          </a:bodyPr>
          <a:lstStyle/>
          <a:p>
            <a:pPr marL="9246" marR="3698">
              <a:lnSpc>
                <a:spcPts val="2184"/>
              </a:lnSpc>
              <a:spcBef>
                <a:spcPts val="364"/>
              </a:spcBef>
              <a:tabLst>
                <a:tab pos="175662" algn="l"/>
              </a:tabLst>
            </a:pPr>
            <a:r>
              <a:rPr lang="en-US" sz="2400" dirty="0"/>
              <a:t>Many NLP tasks are </a:t>
            </a:r>
            <a:r>
              <a:rPr lang="en-US" sz="2400" dirty="0">
                <a:latin typeface="+mn-lt"/>
                <a:cs typeface="Carlito"/>
              </a:rPr>
              <a:t>a combination of </a:t>
            </a:r>
            <a:r>
              <a:rPr sz="2400" dirty="0">
                <a:solidFill>
                  <a:srgbClr val="C00000"/>
                </a:solidFill>
                <a:latin typeface="+mn-lt"/>
                <a:cs typeface="Carlito"/>
              </a:rPr>
              <a:t>language</a:t>
            </a:r>
            <a:r>
              <a:rPr sz="2400" spc="-62" dirty="0">
                <a:solidFill>
                  <a:srgbClr val="C00000"/>
                </a:solidFill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C00000"/>
                </a:solidFill>
                <a:latin typeface="+mn-lt"/>
                <a:cs typeface="Carlito"/>
              </a:rPr>
              <a:t>understanding </a:t>
            </a:r>
            <a:r>
              <a:rPr sz="2400" dirty="0">
                <a:latin typeface="+mn-lt"/>
                <a:cs typeface="Carlito"/>
              </a:rPr>
              <a:t>and</a:t>
            </a:r>
            <a:r>
              <a:rPr sz="2400" spc="-40" dirty="0">
                <a:latin typeface="+mn-lt"/>
                <a:cs typeface="Carlito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Carlito"/>
              </a:rPr>
              <a:t>language</a:t>
            </a:r>
            <a:r>
              <a:rPr sz="2400" spc="-48" dirty="0">
                <a:solidFill>
                  <a:srgbClr val="C00000"/>
                </a:solidFill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C00000"/>
                </a:solidFill>
                <a:latin typeface="+mn-lt"/>
                <a:cs typeface="Carlito"/>
              </a:rPr>
              <a:t>generation</a:t>
            </a:r>
            <a:r>
              <a:rPr lang="en-US" sz="2400" spc="-8" dirty="0">
                <a:solidFill>
                  <a:srgbClr val="FF0000"/>
                </a:solidFill>
                <a:latin typeface="+mn-lt"/>
                <a:cs typeface="Carlito"/>
              </a:rPr>
              <a:t>:</a:t>
            </a:r>
            <a:endParaRPr sz="2400" dirty="0">
              <a:latin typeface="+mn-lt"/>
              <a:cs typeface="Carlito"/>
            </a:endParaRPr>
          </a:p>
          <a:p>
            <a:pPr marL="352146" marR="241304" indent="-342900">
              <a:lnSpc>
                <a:spcPts val="2257"/>
              </a:lnSpc>
              <a:spcBef>
                <a:spcPts val="673"/>
              </a:spcBef>
              <a:buFont typeface="Arial" panose="020B0604020202020204" pitchFamily="34" charset="0"/>
              <a:buChar char="•"/>
              <a:tabLst>
                <a:tab pos="175662" algn="l"/>
              </a:tabLst>
            </a:pPr>
            <a:r>
              <a:rPr sz="2400" dirty="0">
                <a:solidFill>
                  <a:srgbClr val="C00000"/>
                </a:solidFill>
                <a:latin typeface="+mn-lt"/>
                <a:cs typeface="Carlito"/>
              </a:rPr>
              <a:t>Encoder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models</a:t>
            </a:r>
            <a:r>
              <a:rPr sz="2400" spc="-48" dirty="0">
                <a:latin typeface="+mn-lt"/>
                <a:cs typeface="Carlito"/>
              </a:rPr>
              <a:t> </a:t>
            </a:r>
            <a:r>
              <a:rPr lang="en-US" sz="2400" dirty="0">
                <a:latin typeface="+mn-lt"/>
                <a:cs typeface="Carlito"/>
              </a:rPr>
              <a:t>can be</a:t>
            </a:r>
            <a:r>
              <a:rPr sz="2400" spc="-5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used</a:t>
            </a:r>
            <a:r>
              <a:rPr sz="2400" spc="-4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to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C00000"/>
                </a:solidFill>
                <a:latin typeface="+mn-lt"/>
                <a:cs typeface="Carlito"/>
              </a:rPr>
              <a:t>understand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input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spc="-8" dirty="0">
                <a:latin typeface="+mn-lt"/>
                <a:cs typeface="Carlito"/>
              </a:rPr>
              <a:t>sentences, </a:t>
            </a:r>
            <a:r>
              <a:rPr sz="2400" dirty="0">
                <a:latin typeface="+mn-lt"/>
                <a:cs typeface="Carlito"/>
              </a:rPr>
              <a:t>and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Carlito"/>
              </a:rPr>
              <a:t>decoder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models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lang="en-US" sz="2400" dirty="0">
                <a:latin typeface="+mn-lt"/>
                <a:cs typeface="Carlito"/>
              </a:rPr>
              <a:t>can be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used</a:t>
            </a:r>
            <a:r>
              <a:rPr sz="2400" spc="-4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to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C00000"/>
                </a:solidFill>
                <a:latin typeface="+mn-lt"/>
                <a:cs typeface="Carlito"/>
              </a:rPr>
              <a:t>generate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lang="en-US" sz="2400" spc="-55" dirty="0">
                <a:latin typeface="+mn-lt"/>
                <a:cs typeface="Carlito"/>
              </a:rPr>
              <a:t>output </a:t>
            </a:r>
            <a:r>
              <a:rPr sz="2400" spc="-8" dirty="0">
                <a:latin typeface="+mn-lt"/>
                <a:cs typeface="Carlito"/>
              </a:rPr>
              <a:t>sentences.</a:t>
            </a:r>
            <a:endParaRPr lang="en-US" sz="2400" spc="-8" dirty="0">
              <a:latin typeface="+mn-lt"/>
              <a:cs typeface="Carlito"/>
            </a:endParaRPr>
          </a:p>
          <a:p>
            <a:pPr marL="352146" marR="241304" indent="-342900">
              <a:lnSpc>
                <a:spcPts val="2257"/>
              </a:lnSpc>
              <a:spcBef>
                <a:spcPts val="673"/>
              </a:spcBef>
              <a:buFont typeface="Arial" panose="020B0604020202020204" pitchFamily="34" charset="0"/>
              <a:buChar char="•"/>
              <a:tabLst>
                <a:tab pos="175662" algn="l"/>
              </a:tabLst>
            </a:pPr>
            <a:r>
              <a:rPr lang="en-US" sz="2400" spc="-4" dirty="0">
                <a:latin typeface="+mn-lt"/>
                <a:cs typeface="Calibri"/>
              </a:rPr>
              <a:t>An </a:t>
            </a:r>
            <a:r>
              <a:rPr lang="en-US" sz="2400" spc="-4" dirty="0">
                <a:solidFill>
                  <a:srgbClr val="C00000"/>
                </a:solidFill>
                <a:latin typeface="+mn-lt"/>
                <a:cs typeface="Calibri"/>
              </a:rPr>
              <a:t>encoder</a:t>
            </a:r>
            <a:r>
              <a:rPr lang="en-US" sz="2400" spc="-4" dirty="0">
                <a:latin typeface="+mn-lt"/>
                <a:cs typeface="Calibri"/>
              </a:rPr>
              <a:t> that accepts an input sequence and generates </a:t>
            </a:r>
            <a:r>
              <a:rPr lang="en-US" sz="2400" spc="-4" dirty="0">
                <a:solidFill>
                  <a:srgbClr val="C00000"/>
                </a:solidFill>
                <a:latin typeface="+mn-lt"/>
                <a:cs typeface="Calibri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Calibri"/>
              </a:rPr>
              <a:t>context vector</a:t>
            </a:r>
            <a:r>
              <a:rPr lang="en-US" sz="2400" dirty="0">
                <a:latin typeface="+mn-lt"/>
                <a:cs typeface="Calibri"/>
              </a:rPr>
              <a:t>, conveys the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Calibri"/>
              </a:rPr>
              <a:t>information</a:t>
            </a:r>
            <a:r>
              <a:rPr lang="en-US" sz="2400" dirty="0">
                <a:latin typeface="+mn-lt"/>
                <a:cs typeface="Calibri"/>
              </a:rPr>
              <a:t> of the input to the decoder.</a:t>
            </a:r>
          </a:p>
          <a:p>
            <a:pPr marL="354106" marR="4483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Calibri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Calibri"/>
              </a:rPr>
              <a:t>decoder receives context </a:t>
            </a:r>
            <a:r>
              <a:rPr lang="en-US" sz="2400" dirty="0">
                <a:latin typeface="+mn-lt"/>
                <a:cs typeface="Calibri"/>
              </a:rPr>
              <a:t>as input and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Calibri"/>
              </a:rPr>
              <a:t>generates</a:t>
            </a:r>
            <a:r>
              <a:rPr lang="en-US" sz="2400" dirty="0">
                <a:latin typeface="+mn-lt"/>
                <a:cs typeface="Calibri"/>
              </a:rPr>
              <a:t> an arbitrary length sequence of outputs</a:t>
            </a:r>
          </a:p>
          <a:p>
            <a:pPr marL="175662" marR="241304" indent="-166416">
              <a:lnSpc>
                <a:spcPts val="2257"/>
              </a:lnSpc>
              <a:spcBef>
                <a:spcPts val="673"/>
              </a:spcBef>
              <a:buFont typeface="Arial"/>
              <a:buChar char="•"/>
              <a:tabLst>
                <a:tab pos="175662" algn="l"/>
              </a:tabLst>
            </a:pPr>
            <a:endParaRPr sz="2400" dirty="0">
              <a:latin typeface="+mn-lt"/>
              <a:cs typeface="Carlito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42A917F6-0798-1589-FA9B-16DE2044D9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153" y="4419307"/>
            <a:ext cx="7047981" cy="2301483"/>
          </a:xfrm>
          <a:prstGeom prst="rect">
            <a:avLst/>
          </a:prstGeom>
        </p:spPr>
      </p:pic>
      <p:pic>
        <p:nvPicPr>
          <p:cNvPr id="6" name="Picture 5" descr="A blue oval with white text&#10;&#10;Description automatically generated">
            <a:extLst>
              <a:ext uri="{FF2B5EF4-FFF2-40B4-BE49-F238E27FC236}">
                <a16:creationId xmlns:a16="http://schemas.microsoft.com/office/drawing/2014/main" id="{DF19B616-C6ED-0DD6-601D-F2244A0D7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541" y="4511957"/>
            <a:ext cx="3611585" cy="2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79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767" y="644406"/>
            <a:ext cx="10604936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 marR="4483">
              <a:lnSpc>
                <a:spcPct val="100000"/>
              </a:lnSpc>
              <a:spcBef>
                <a:spcPts val="88"/>
              </a:spcBef>
            </a:pPr>
            <a:r>
              <a:rPr spc="-9" dirty="0"/>
              <a:t>Encoder‐Decoder</a:t>
            </a:r>
            <a:r>
              <a:rPr spc="-57" dirty="0"/>
              <a:t> </a:t>
            </a:r>
            <a:r>
              <a:rPr spc="-13" dirty="0"/>
              <a:t>Networks</a:t>
            </a:r>
            <a:r>
              <a:rPr lang="en-US" spc="-13" dirty="0"/>
              <a:t> - Challenge</a:t>
            </a:r>
            <a:endParaRPr spc="-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8853" y="4650044"/>
            <a:ext cx="4402886" cy="19844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4192" y="1680293"/>
            <a:ext cx="11319641" cy="283773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 marR="105900">
              <a:spcBef>
                <a:spcPts val="88"/>
              </a:spcBef>
              <a:tabLst>
                <a:tab pos="335634" algn="l"/>
                <a:tab pos="336194" algn="l"/>
              </a:tabLst>
            </a:pPr>
            <a:r>
              <a:rPr lang="en-US" sz="2600" spc="-4" dirty="0">
                <a:latin typeface="+mn-lt"/>
                <a:cs typeface="Calibri"/>
              </a:rPr>
              <a:t>The hidden state conveys both information of encoder </a:t>
            </a:r>
            <a:r>
              <a:rPr lang="en-US" sz="2600" spc="-4" dirty="0">
                <a:solidFill>
                  <a:srgbClr val="C00000"/>
                </a:solidFill>
                <a:latin typeface="+mn-lt"/>
                <a:cs typeface="Calibri"/>
              </a:rPr>
              <a:t>context</a:t>
            </a:r>
            <a:r>
              <a:rPr lang="en-US" sz="2600" spc="-4" dirty="0">
                <a:latin typeface="+mn-lt"/>
                <a:cs typeface="Calibri"/>
              </a:rPr>
              <a:t> and </a:t>
            </a:r>
            <a:r>
              <a:rPr lang="en-US" sz="2600" spc="-4" dirty="0">
                <a:solidFill>
                  <a:srgbClr val="C00000"/>
                </a:solidFill>
                <a:latin typeface="+mn-lt"/>
                <a:cs typeface="Calibri"/>
              </a:rPr>
              <a:t>previous</a:t>
            </a:r>
            <a:r>
              <a:rPr lang="en-US" sz="2600" spc="-4" dirty="0">
                <a:latin typeface="+mn-lt"/>
                <a:cs typeface="Calibri"/>
              </a:rPr>
              <a:t> words in the decoder:</a:t>
            </a:r>
          </a:p>
          <a:p>
            <a:pPr marL="336194" marR="105900" indent="-302575">
              <a:spcBef>
                <a:spcPts val="88"/>
              </a:spcBef>
              <a:buFont typeface="Arial MT"/>
              <a:buChar char="•"/>
              <a:tabLst>
                <a:tab pos="335634" algn="l"/>
                <a:tab pos="336194" algn="l"/>
              </a:tabLst>
            </a:pPr>
            <a:r>
              <a:rPr lang="en-US" sz="2600" b="1" spc="-4" dirty="0">
                <a:latin typeface="+mn-lt"/>
                <a:cs typeface="Calibri"/>
              </a:rPr>
              <a:t>Problem</a:t>
            </a:r>
            <a:r>
              <a:rPr lang="en-US" sz="2600" spc="-4" dirty="0">
                <a:latin typeface="+mn-lt"/>
                <a:cs typeface="Calibri"/>
              </a:rPr>
              <a:t>: the influence of the </a:t>
            </a:r>
            <a:r>
              <a:rPr lang="en-US" sz="2600" spc="-4" dirty="0">
                <a:solidFill>
                  <a:srgbClr val="C00000"/>
                </a:solidFill>
                <a:latin typeface="+mn-lt"/>
                <a:cs typeface="Calibri"/>
              </a:rPr>
              <a:t>context</a:t>
            </a:r>
            <a:r>
              <a:rPr lang="en-US" sz="2600" spc="-4" dirty="0">
                <a:latin typeface="+mn-lt"/>
                <a:cs typeface="Calibri"/>
              </a:rPr>
              <a:t> information in hidden state </a:t>
            </a:r>
            <a:r>
              <a:rPr lang="en-US" sz="2600" spc="-4" dirty="0">
                <a:solidFill>
                  <a:srgbClr val="C00000"/>
                </a:solidFill>
                <a:latin typeface="+mn-lt"/>
                <a:cs typeface="Calibri"/>
              </a:rPr>
              <a:t>wanes</a:t>
            </a:r>
            <a:r>
              <a:rPr lang="en-US" sz="2600" spc="-4" dirty="0">
                <a:latin typeface="+mn-lt"/>
                <a:cs typeface="Calibri"/>
              </a:rPr>
              <a:t> as the output sequence is generated (only </a:t>
            </a:r>
            <a:r>
              <a:rPr lang="en-US" sz="2600" spc="-4" dirty="0">
                <a:solidFill>
                  <a:srgbClr val="C00000"/>
                </a:solidFill>
                <a:latin typeface="+mn-lt"/>
                <a:cs typeface="Calibri"/>
              </a:rPr>
              <a:t>short-term </a:t>
            </a:r>
            <a:r>
              <a:rPr lang="en-US" sz="2600" spc="-4" dirty="0">
                <a:latin typeface="+mn-lt"/>
                <a:cs typeface="Calibri"/>
              </a:rPr>
              <a:t>memory of last words rather than long-term memory of context)</a:t>
            </a:r>
          </a:p>
          <a:p>
            <a:pPr marL="336194" marR="105900" indent="-302575">
              <a:spcBef>
                <a:spcPts val="88"/>
              </a:spcBef>
              <a:buFont typeface="Arial MT"/>
              <a:buChar char="•"/>
              <a:tabLst>
                <a:tab pos="335634" algn="l"/>
                <a:tab pos="336194" algn="l"/>
              </a:tabLst>
            </a:pPr>
            <a:r>
              <a:rPr lang="en-US" sz="2600" b="1" dirty="0">
                <a:latin typeface="+mn-lt"/>
                <a:cs typeface="Calibri"/>
              </a:rPr>
              <a:t>S</a:t>
            </a:r>
            <a:r>
              <a:rPr lang="en-US" sz="2600" b="1" spc="-4" dirty="0">
                <a:latin typeface="+mn-lt"/>
                <a:cs typeface="Calibri"/>
              </a:rPr>
              <a:t>olution</a:t>
            </a:r>
            <a:r>
              <a:rPr lang="en-US" sz="2600" spc="-4" dirty="0">
                <a:solidFill>
                  <a:srgbClr val="C00000"/>
                </a:solidFill>
                <a:latin typeface="+mn-lt"/>
                <a:cs typeface="Calibri"/>
              </a:rPr>
              <a:t>:</a:t>
            </a:r>
            <a:r>
              <a:rPr lang="en-US" sz="2600" spc="-4" dirty="0">
                <a:latin typeface="+mn-lt"/>
                <a:cs typeface="Calibri"/>
              </a:rPr>
              <a:t> </a:t>
            </a:r>
            <a:r>
              <a:rPr lang="en-US" sz="2600" spc="-22" dirty="0">
                <a:latin typeface="+mn-lt"/>
                <a:cs typeface="Calibri"/>
              </a:rPr>
              <a:t>make </a:t>
            </a:r>
            <a:r>
              <a:rPr lang="en-US" sz="2600" spc="-4" dirty="0">
                <a:latin typeface="+mn-lt"/>
                <a:cs typeface="Calibri"/>
              </a:rPr>
              <a:t>the </a:t>
            </a:r>
            <a:r>
              <a:rPr lang="en-US" sz="2600" spc="-18" dirty="0">
                <a:solidFill>
                  <a:srgbClr val="C00000"/>
                </a:solidFill>
                <a:latin typeface="+mn-lt"/>
                <a:cs typeface="Calibri"/>
              </a:rPr>
              <a:t>context</a:t>
            </a:r>
            <a:r>
              <a:rPr lang="en-US" sz="2600" spc="-18" dirty="0">
                <a:latin typeface="+mn-lt"/>
                <a:cs typeface="Calibri"/>
              </a:rPr>
              <a:t> </a:t>
            </a:r>
            <a:r>
              <a:rPr lang="en-US" sz="2600" spc="-13" dirty="0">
                <a:latin typeface="+mn-lt"/>
                <a:cs typeface="Calibri"/>
              </a:rPr>
              <a:t>vector available at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each</a:t>
            </a:r>
            <a:r>
              <a:rPr lang="en-US" sz="2600" spc="4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600" spc="-13" dirty="0">
                <a:solidFill>
                  <a:srgbClr val="C00000"/>
                </a:solidFill>
                <a:latin typeface="+mn-lt"/>
                <a:cs typeface="Calibri"/>
              </a:rPr>
              <a:t>step </a:t>
            </a:r>
            <a:r>
              <a:rPr lang="en-US" sz="2600" spc="-4" dirty="0">
                <a:latin typeface="+mn-lt"/>
                <a:cs typeface="Calibri"/>
              </a:rPr>
              <a:t>in the </a:t>
            </a:r>
            <a:r>
              <a:rPr lang="en-US" sz="2600" spc="-9" dirty="0">
                <a:latin typeface="+mn-lt"/>
                <a:cs typeface="Calibri"/>
              </a:rPr>
              <a:t>decoding process </a:t>
            </a:r>
            <a:r>
              <a:rPr lang="en-US" sz="2600" spc="-4" dirty="0">
                <a:latin typeface="+mn-lt"/>
                <a:cs typeface="Calibri"/>
              </a:rPr>
              <a:t>by adding it as </a:t>
            </a:r>
            <a:r>
              <a:rPr lang="en-US" sz="2600" dirty="0">
                <a:latin typeface="+mn-lt"/>
                <a:cs typeface="Calibri"/>
              </a:rPr>
              <a:t>a </a:t>
            </a:r>
            <a:r>
              <a:rPr lang="en-US" sz="2600" spc="-13" dirty="0">
                <a:latin typeface="+mn-lt"/>
                <a:cs typeface="Calibri"/>
              </a:rPr>
              <a:t>parameter to </a:t>
            </a:r>
            <a:r>
              <a:rPr lang="en-US" sz="2600" spc="-468" dirty="0">
                <a:latin typeface="+mn-lt"/>
                <a:cs typeface="Calibri"/>
              </a:rPr>
              <a:t> </a:t>
            </a:r>
            <a:r>
              <a:rPr lang="en-US" sz="2600" spc="-4" dirty="0">
                <a:latin typeface="+mn-lt"/>
                <a:cs typeface="Calibri"/>
              </a:rPr>
              <a:t>the</a:t>
            </a:r>
            <a:r>
              <a:rPr lang="en-US" sz="2600" spc="-9" dirty="0">
                <a:latin typeface="+mn-lt"/>
                <a:cs typeface="Calibri"/>
              </a:rPr>
              <a:t> computation</a:t>
            </a:r>
            <a:r>
              <a:rPr lang="en-US" sz="2600" spc="-22" dirty="0">
                <a:latin typeface="+mn-lt"/>
                <a:cs typeface="Calibri"/>
              </a:rPr>
              <a:t> </a:t>
            </a:r>
            <a:r>
              <a:rPr lang="en-US" sz="2600" spc="-4" dirty="0">
                <a:latin typeface="+mn-lt"/>
                <a:cs typeface="Calibri"/>
              </a:rPr>
              <a:t>of the</a:t>
            </a:r>
            <a:r>
              <a:rPr lang="en-US" sz="2600" spc="-9" dirty="0">
                <a:latin typeface="+mn-lt"/>
                <a:cs typeface="Calibri"/>
              </a:rPr>
              <a:t> current</a:t>
            </a:r>
            <a:r>
              <a:rPr lang="en-US" sz="2600" spc="-4" dirty="0">
                <a:latin typeface="+mn-lt"/>
                <a:cs typeface="Calibri"/>
              </a:rPr>
              <a:t> hidden </a:t>
            </a:r>
            <a:r>
              <a:rPr lang="en-US" sz="2600" spc="-18" dirty="0">
                <a:latin typeface="+mn-lt"/>
                <a:cs typeface="Calibri"/>
              </a:rPr>
              <a:t>state.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5CC85-FB62-863F-36D2-31C7143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60" y="5002563"/>
            <a:ext cx="5757521" cy="12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7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1D5C-CDE2-4100-F80E-04DDE835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vs Short Term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82DD-E2A8-9971-41B5-1CD665E1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75" y="1718416"/>
            <a:ext cx="11146222" cy="4351338"/>
          </a:xfrm>
        </p:spPr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Long term </a:t>
            </a:r>
            <a:r>
              <a:rPr lang="en-US" sz="2600" dirty="0"/>
              <a:t>memory is needed to represent the </a:t>
            </a:r>
            <a:r>
              <a:rPr lang="en-US" sz="2600" dirty="0">
                <a:solidFill>
                  <a:srgbClr val="C00000"/>
                </a:solidFill>
              </a:rPr>
              <a:t>context of the source </a:t>
            </a:r>
            <a:r>
              <a:rPr lang="en-US" sz="2600" dirty="0"/>
              <a:t>text</a:t>
            </a:r>
          </a:p>
          <a:p>
            <a:r>
              <a:rPr lang="en-US" sz="2600" dirty="0">
                <a:solidFill>
                  <a:srgbClr val="C00000"/>
                </a:solidFill>
              </a:rPr>
              <a:t>Short term </a:t>
            </a:r>
            <a:r>
              <a:rPr lang="en-US" sz="2600" dirty="0"/>
              <a:t>memory is needed to represent of </a:t>
            </a:r>
            <a:r>
              <a:rPr lang="en-US" sz="2600" dirty="0">
                <a:solidFill>
                  <a:srgbClr val="C00000"/>
                </a:solidFill>
              </a:rPr>
              <a:t>previous words in target</a:t>
            </a:r>
            <a:r>
              <a:rPr lang="en-US" sz="2600" dirty="0"/>
              <a:t> language</a:t>
            </a:r>
          </a:p>
          <a:p>
            <a:endParaRPr lang="en-US" sz="2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C21277-A52C-195F-BDF0-88ECA1A4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0707" y="3649962"/>
            <a:ext cx="6214902" cy="19577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04DEDC-C021-CA99-712C-EC3FCBE37A67}"/>
              </a:ext>
            </a:extLst>
          </p:cNvPr>
          <p:cNvCxnSpPr>
            <a:cxnSpLocks/>
          </p:cNvCxnSpPr>
          <p:nvPr/>
        </p:nvCxnSpPr>
        <p:spPr>
          <a:xfrm>
            <a:off x="7759358" y="4282659"/>
            <a:ext cx="598714" cy="10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F4E364-2BBE-63BA-05A1-4E781440F8DF}"/>
              </a:ext>
            </a:extLst>
          </p:cNvPr>
          <p:cNvCxnSpPr>
            <a:cxnSpLocks/>
          </p:cNvCxnSpPr>
          <p:nvPr/>
        </p:nvCxnSpPr>
        <p:spPr>
          <a:xfrm>
            <a:off x="8589300" y="4342723"/>
            <a:ext cx="496722" cy="101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55B05-30F9-7F94-795D-816AA057C259}"/>
              </a:ext>
            </a:extLst>
          </p:cNvPr>
          <p:cNvCxnSpPr>
            <a:cxnSpLocks/>
          </p:cNvCxnSpPr>
          <p:nvPr/>
        </p:nvCxnSpPr>
        <p:spPr>
          <a:xfrm>
            <a:off x="9312165" y="4307983"/>
            <a:ext cx="558798" cy="117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876FB3-84CB-A332-8DA0-B10BA41717E4}"/>
              </a:ext>
            </a:extLst>
          </p:cNvPr>
          <p:cNvSpPr txBox="1"/>
          <p:nvPr/>
        </p:nvSpPr>
        <p:spPr>
          <a:xfrm>
            <a:off x="8882127" y="6069754"/>
            <a:ext cx="320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Encoder context (long memory)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4A188-D4A5-A29F-FA81-49D7393D36F7}"/>
              </a:ext>
            </a:extLst>
          </p:cNvPr>
          <p:cNvSpPr txBox="1"/>
          <p:nvPr/>
        </p:nvSpPr>
        <p:spPr>
          <a:xfrm>
            <a:off x="4607206" y="6046627"/>
            <a:ext cx="4157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Hidden state in decoder (short memory)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CEDB70-40FC-536C-911B-854215E52FA6}"/>
              </a:ext>
            </a:extLst>
          </p:cNvPr>
          <p:cNvCxnSpPr>
            <a:cxnSpLocks/>
          </p:cNvCxnSpPr>
          <p:nvPr/>
        </p:nvCxnSpPr>
        <p:spPr>
          <a:xfrm flipH="1">
            <a:off x="7483592" y="4794155"/>
            <a:ext cx="1398535" cy="12755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977249-5507-8739-17E4-99794BA003D9}"/>
              </a:ext>
            </a:extLst>
          </p:cNvPr>
          <p:cNvCxnSpPr>
            <a:cxnSpLocks/>
          </p:cNvCxnSpPr>
          <p:nvPr/>
        </p:nvCxnSpPr>
        <p:spPr>
          <a:xfrm>
            <a:off x="9312165" y="5223641"/>
            <a:ext cx="1398535" cy="9483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D99F85-DC3D-6D82-8DB6-E1C73ABA216C}"/>
              </a:ext>
            </a:extLst>
          </p:cNvPr>
          <p:cNvSpPr txBox="1"/>
          <p:nvPr/>
        </p:nvSpPr>
        <p:spPr>
          <a:xfrm>
            <a:off x="7759695" y="3003631"/>
            <a:ext cx="224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second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E328A-451F-C836-341F-6384D05A5C08}"/>
              </a:ext>
            </a:extLst>
          </p:cNvPr>
          <p:cNvSpPr txBox="1"/>
          <p:nvPr/>
        </p:nvSpPr>
        <p:spPr>
          <a:xfrm>
            <a:off x="4607206" y="3030268"/>
            <a:ext cx="217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first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66563-8C81-F0E0-EE9C-9C9161DFED9B}"/>
              </a:ext>
            </a:extLst>
          </p:cNvPr>
          <p:cNvSpPr txBox="1"/>
          <p:nvPr/>
        </p:nvSpPr>
        <p:spPr>
          <a:xfrm>
            <a:off x="1481300" y="4529278"/>
            <a:ext cx="1799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Translation</a:t>
            </a:r>
          </a:p>
          <a:p>
            <a:pPr algn="ctr"/>
            <a:r>
              <a:rPr lang="en-US" sz="2400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17767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AE5D-D226-44EE-815E-8119686E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01" y="0"/>
            <a:ext cx="10515600" cy="1325563"/>
          </a:xfrm>
        </p:spPr>
        <p:txBody>
          <a:bodyPr/>
          <a:lstStyle/>
          <a:p>
            <a:pPr marL="9525"/>
            <a:r>
              <a:rPr lang="en-CA" sz="4000" dirty="0"/>
              <a:t>Encoder Decoder Networks - Improved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6A4E-E451-4B99-B9E6-C71E265F7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80" y="1187498"/>
            <a:ext cx="11238618" cy="4974847"/>
          </a:xfrm>
        </p:spPr>
        <p:txBody>
          <a:bodyPr>
            <a:normAutofit/>
          </a:bodyPr>
          <a:lstStyle/>
          <a:p>
            <a:r>
              <a:rPr lang="en-US" sz="2600" b="1" dirty="0"/>
              <a:t>Encoder</a:t>
            </a:r>
            <a:r>
              <a:rPr lang="en-US" sz="2600" dirty="0"/>
              <a:t>: takes an input sequence and generates a </a:t>
            </a:r>
            <a:r>
              <a:rPr lang="en-US" sz="2600" dirty="0">
                <a:solidFill>
                  <a:srgbClr val="C00000"/>
                </a:solidFill>
              </a:rPr>
              <a:t>contextualized</a:t>
            </a:r>
            <a:r>
              <a:rPr lang="en-US" sz="2600" dirty="0"/>
              <a:t> representation of the inputs. </a:t>
            </a:r>
          </a:p>
          <a:p>
            <a:r>
              <a:rPr lang="en-US" sz="2600" b="1" dirty="0"/>
              <a:t>Context vector</a:t>
            </a:r>
            <a:r>
              <a:rPr lang="en-US" sz="2600" dirty="0"/>
              <a:t>:  conveys the </a:t>
            </a:r>
            <a:r>
              <a:rPr lang="en-US" sz="2600" dirty="0">
                <a:solidFill>
                  <a:srgbClr val="C00000"/>
                </a:solidFill>
              </a:rPr>
              <a:t>information of the </a:t>
            </a:r>
            <a:r>
              <a:rPr lang="en-CA" sz="2600" dirty="0">
                <a:solidFill>
                  <a:srgbClr val="C00000"/>
                </a:solidFill>
              </a:rPr>
              <a:t>input </a:t>
            </a:r>
            <a:r>
              <a:rPr lang="en-CA" sz="2600" dirty="0"/>
              <a:t>to the decoder.</a:t>
            </a:r>
          </a:p>
          <a:p>
            <a:r>
              <a:rPr lang="en-CA" sz="2600" b="1" dirty="0"/>
              <a:t>D</a:t>
            </a:r>
            <a:r>
              <a:rPr lang="en-US" sz="2600" b="1" dirty="0" err="1"/>
              <a:t>ecoder</a:t>
            </a:r>
            <a:r>
              <a:rPr lang="en-US" sz="2600" dirty="0"/>
              <a:t>: takes the context vector and </a:t>
            </a:r>
            <a:r>
              <a:rPr lang="en-US" sz="2600" dirty="0">
                <a:solidFill>
                  <a:srgbClr val="C00000"/>
                </a:solidFill>
              </a:rPr>
              <a:t>autoregressively</a:t>
            </a:r>
            <a:r>
              <a:rPr lang="en-US" sz="2600" dirty="0"/>
              <a:t> generates a sequence of outputs based on the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, last </a:t>
            </a:r>
            <a:r>
              <a:rPr lang="en-US" sz="2600" dirty="0">
                <a:solidFill>
                  <a:srgbClr val="C00000"/>
                </a:solidFill>
              </a:rPr>
              <a:t>hidden state</a:t>
            </a:r>
            <a:r>
              <a:rPr lang="en-US" sz="2600" dirty="0"/>
              <a:t>, and last </a:t>
            </a:r>
            <a:r>
              <a:rPr lang="en-US" sz="2600" dirty="0">
                <a:solidFill>
                  <a:srgbClr val="C00000"/>
                </a:solidFill>
              </a:rPr>
              <a:t>predicted output</a:t>
            </a:r>
            <a:endParaRPr lang="en-CA" sz="2600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F36DD-5ED6-DD7E-3E8C-EC7E0818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26" y="3429000"/>
            <a:ext cx="7953375" cy="3105150"/>
          </a:xfrm>
          <a:prstGeom prst="rect">
            <a:avLst/>
          </a:prstGeom>
        </p:spPr>
      </p:pic>
      <p:pic>
        <p:nvPicPr>
          <p:cNvPr id="5" name="Content Placeholder 4" descr="A diagram of a decoder&#10;&#10;Description automatically generated">
            <a:extLst>
              <a:ext uri="{FF2B5EF4-FFF2-40B4-BE49-F238E27FC236}">
                <a16:creationId xmlns:a16="http://schemas.microsoft.com/office/drawing/2014/main" id="{71B79E6F-0924-48B9-6D46-54EC585E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99" y="4304371"/>
            <a:ext cx="3208240" cy="2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265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B47C-9554-279A-60A1-B507E962C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E5C82-1457-B222-5AFA-D1D3EC3E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648" y="3929096"/>
            <a:ext cx="7502746" cy="2928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2461A-8EC1-C24B-4BF0-5B4DC162AB67}"/>
              </a:ext>
            </a:extLst>
          </p:cNvPr>
          <p:cNvSpPr txBox="1">
            <a:spLocks/>
          </p:cNvSpPr>
          <p:nvPr/>
        </p:nvSpPr>
        <p:spPr>
          <a:xfrm>
            <a:off x="681998" y="489857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US" sz="4000" dirty="0"/>
              <a:t>NLP Tasks</a:t>
            </a:r>
            <a:r>
              <a:rPr lang="en-US" sz="4000" spc="-4" dirty="0"/>
              <a:t> – </a:t>
            </a:r>
            <a:r>
              <a:rPr lang="en-US" sz="4000" dirty="0"/>
              <a:t>Conversation</a:t>
            </a:r>
            <a:r>
              <a:rPr lang="en-US" sz="4000" spc="-4" dirty="0"/>
              <a:t> 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54565-6D7E-D68B-9E28-7DABDAAAB955}"/>
              </a:ext>
            </a:extLst>
          </p:cNvPr>
          <p:cNvSpPr txBox="1"/>
          <p:nvPr/>
        </p:nvSpPr>
        <p:spPr>
          <a:xfrm>
            <a:off x="681998" y="1152638"/>
            <a:ext cx="112667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Encoder</a:t>
            </a:r>
            <a:r>
              <a:rPr lang="en-US" sz="2600" dirty="0"/>
              <a:t>: Processes the input </a:t>
            </a:r>
            <a:r>
              <a:rPr lang="en-US" sz="2600" dirty="0">
                <a:solidFill>
                  <a:srgbClr val="C00000"/>
                </a:solidFill>
              </a:rPr>
              <a:t>message</a:t>
            </a:r>
            <a:r>
              <a:rPr lang="en-US" sz="2600" dirty="0"/>
              <a:t> in a conversation and generates a </a:t>
            </a:r>
            <a:r>
              <a:rPr lang="en-US" sz="2600" dirty="0">
                <a:solidFill>
                  <a:srgbClr val="C00000"/>
                </a:solidFill>
              </a:rPr>
              <a:t>contextualized</a:t>
            </a:r>
            <a:r>
              <a:rPr lang="en-US" sz="2600" dirty="0"/>
              <a:t> representation (context vector) that conveys its meaning. </a:t>
            </a:r>
          </a:p>
          <a:p>
            <a:r>
              <a:rPr lang="en-CA" sz="2600" b="1" dirty="0"/>
              <a:t>D</a:t>
            </a:r>
            <a:r>
              <a:rPr lang="en-US" sz="2600" b="1" dirty="0" err="1"/>
              <a:t>ecoder</a:t>
            </a:r>
            <a:r>
              <a:rPr lang="en-US" sz="2600" dirty="0"/>
              <a:t>: Generates the </a:t>
            </a:r>
            <a:r>
              <a:rPr lang="en-US" sz="2600" dirty="0">
                <a:solidFill>
                  <a:srgbClr val="C00000"/>
                </a:solidFill>
              </a:rPr>
              <a:t>response</a:t>
            </a:r>
            <a:r>
              <a:rPr lang="en-US" sz="2600" dirty="0"/>
              <a:t> one token at a time </a:t>
            </a:r>
            <a:r>
              <a:rPr lang="en-US" sz="2600" dirty="0">
                <a:solidFill>
                  <a:srgbClr val="C00000"/>
                </a:solidFill>
              </a:rPr>
              <a:t>autoregressively</a:t>
            </a:r>
            <a:r>
              <a:rPr lang="en-US" sz="2600" dirty="0"/>
              <a:t>, based on the encoder’s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r>
              <a:rPr lang="en-US" sz="2600" dirty="0"/>
              <a:t> and previously generated tokens.</a:t>
            </a:r>
          </a:p>
          <a:p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b="1" dirty="0"/>
              <a:t>Problem</a:t>
            </a:r>
            <a:r>
              <a:rPr lang="en-US" sz="2600" dirty="0"/>
              <a:t>: </a:t>
            </a:r>
            <a:r>
              <a:rPr lang="en-US" sz="2600" dirty="0">
                <a:solidFill>
                  <a:srgbClr val="C00000"/>
                </a:solidFill>
              </a:rPr>
              <a:t>Different tasks </a:t>
            </a:r>
            <a:r>
              <a:rPr lang="en-US" sz="2600" dirty="0"/>
              <a:t>needs different type of </a:t>
            </a:r>
            <a:r>
              <a:rPr lang="en-US" sz="2600" dirty="0">
                <a:solidFill>
                  <a:srgbClr val="C00000"/>
                </a:solidFill>
              </a:rPr>
              <a:t>generations</a:t>
            </a:r>
            <a:r>
              <a:rPr lang="en-US" sz="2600" dirty="0"/>
              <a:t> / responses (e.g., translation generation is different with conversation) </a:t>
            </a:r>
          </a:p>
          <a:p>
            <a:endParaRPr lang="en-US" sz="2600" dirty="0"/>
          </a:p>
          <a:p>
            <a:r>
              <a:rPr lang="en-US" sz="2600" b="1" dirty="0"/>
              <a:t>Solution: </a:t>
            </a:r>
            <a:r>
              <a:rPr lang="en-US" sz="2600" dirty="0"/>
              <a:t>different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endParaRPr lang="en-CA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348" y="613938"/>
            <a:ext cx="6193491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9" dirty="0"/>
              <a:t>Encoder‐Decoder</a:t>
            </a:r>
            <a:r>
              <a:rPr spc="-53" dirty="0"/>
              <a:t> </a:t>
            </a:r>
            <a:r>
              <a:rPr lang="en-US" spc="-13" dirty="0"/>
              <a:t>Training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777764" y="1302362"/>
            <a:ext cx="11109435" cy="3180019"/>
          </a:xfrm>
          <a:prstGeom prst="rect">
            <a:avLst/>
          </a:prstGeom>
        </p:spPr>
        <p:txBody>
          <a:bodyPr vert="horz" wrap="square" lIns="0" tIns="121584" rIns="0" bIns="0" rtlCol="0">
            <a:spAutoFit/>
          </a:bodyPr>
          <a:lstStyle/>
          <a:p>
            <a:pPr marL="475130" marR="4483" indent="-457200">
              <a:spcBef>
                <a:spcPts val="865"/>
              </a:spcBef>
              <a:buFont typeface="Arial" panose="020B0604020202020204" pitchFamily="34" charset="0"/>
              <a:buChar char="•"/>
              <a:tabLst>
                <a:tab pos="319945" algn="l"/>
                <a:tab pos="320505" algn="l"/>
              </a:tabLst>
            </a:pPr>
            <a:r>
              <a:rPr sz="2600" spc="-9" dirty="0">
                <a:latin typeface="Calibri"/>
                <a:cs typeface="Calibri"/>
              </a:rPr>
              <a:t>Encoder‐decoder</a:t>
            </a:r>
            <a:r>
              <a:rPr sz="2600" spc="22" dirty="0">
                <a:latin typeface="Calibri"/>
                <a:cs typeface="Calibri"/>
              </a:rPr>
              <a:t> </a:t>
            </a:r>
            <a:r>
              <a:rPr sz="2600" spc="-13" dirty="0">
                <a:latin typeface="Calibri"/>
                <a:cs typeface="Calibri"/>
              </a:rPr>
              <a:t>architectures</a:t>
            </a:r>
            <a:r>
              <a:rPr sz="2600" spc="9" dirty="0">
                <a:latin typeface="Calibri"/>
                <a:cs typeface="Calibri"/>
              </a:rPr>
              <a:t> </a:t>
            </a:r>
            <a:r>
              <a:rPr sz="2600" spc="-13" dirty="0">
                <a:latin typeface="Calibri"/>
                <a:cs typeface="Calibri"/>
              </a:rPr>
              <a:t>are</a:t>
            </a:r>
            <a:r>
              <a:rPr sz="2600" spc="9" dirty="0">
                <a:latin typeface="Calibri"/>
                <a:cs typeface="Calibri"/>
              </a:rPr>
              <a:t> </a:t>
            </a:r>
            <a:r>
              <a:rPr sz="2600" spc="-13" dirty="0">
                <a:latin typeface="Calibri"/>
                <a:cs typeface="Calibri"/>
              </a:rPr>
              <a:t>trained</a:t>
            </a:r>
            <a:r>
              <a:rPr sz="2600" spc="4" dirty="0">
                <a:latin typeface="Calibri"/>
                <a:cs typeface="Calibri"/>
              </a:rPr>
              <a:t> </a:t>
            </a:r>
            <a:r>
              <a:rPr sz="2600" spc="-4" dirty="0">
                <a:solidFill>
                  <a:srgbClr val="C00000"/>
                </a:solidFill>
                <a:latin typeface="Calibri"/>
                <a:cs typeface="Calibri"/>
              </a:rPr>
              <a:t>end‐to‐end</a:t>
            </a:r>
            <a:r>
              <a:rPr lang="en-US" sz="26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endParaRPr sz="26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75130" marR="141762" indent="-457200">
              <a:spcBef>
                <a:spcPts val="512"/>
              </a:spcBef>
              <a:buFont typeface="Arial" panose="020B0604020202020204" pitchFamily="34" charset="0"/>
              <a:buChar char="•"/>
              <a:tabLst>
                <a:tab pos="319945" algn="l"/>
                <a:tab pos="320505" algn="l"/>
              </a:tabLst>
            </a:pPr>
            <a:r>
              <a:rPr sz="2600" spc="-13" dirty="0">
                <a:latin typeface="Calibri"/>
                <a:cs typeface="Calibri"/>
              </a:rPr>
              <a:t>Each</a:t>
            </a:r>
            <a:r>
              <a:rPr sz="2600" spc="-4" dirty="0">
                <a:latin typeface="Calibri"/>
                <a:cs typeface="Calibri"/>
              </a:rPr>
              <a:t> </a:t>
            </a:r>
            <a:r>
              <a:rPr sz="2600" spc="-13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2600" spc="-18" dirty="0">
                <a:latin typeface="Calibri"/>
                <a:cs typeface="Calibri"/>
              </a:rPr>
              <a:t> </a:t>
            </a:r>
            <a:r>
              <a:rPr sz="2600" spc="-13" dirty="0">
                <a:latin typeface="Calibri"/>
                <a:cs typeface="Calibri"/>
              </a:rPr>
              <a:t>example</a:t>
            </a:r>
            <a:r>
              <a:rPr sz="2600" spc="-4" dirty="0">
                <a:latin typeface="Calibri"/>
                <a:cs typeface="Calibri"/>
              </a:rPr>
              <a:t> is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" dirty="0">
                <a:latin typeface="Calibri"/>
                <a:cs typeface="Calibri"/>
              </a:rPr>
              <a:t> tuple of </a:t>
            </a:r>
            <a:r>
              <a:rPr sz="2600" spc="-9" dirty="0">
                <a:solidFill>
                  <a:srgbClr val="C00000"/>
                </a:solidFill>
                <a:latin typeface="Calibri"/>
                <a:cs typeface="Calibri"/>
              </a:rPr>
              <a:t>paired</a:t>
            </a:r>
            <a:r>
              <a:rPr sz="2600" spc="-4" dirty="0">
                <a:latin typeface="Calibri"/>
                <a:cs typeface="Calibri"/>
              </a:rPr>
              <a:t> strings,</a:t>
            </a:r>
            <a:r>
              <a:rPr sz="2600" dirty="0">
                <a:latin typeface="Calibri"/>
                <a:cs typeface="Calibri"/>
              </a:rPr>
              <a:t> a</a:t>
            </a:r>
            <a:r>
              <a:rPr sz="2600" spc="-4" dirty="0">
                <a:latin typeface="Calibri"/>
                <a:cs typeface="Calibri"/>
              </a:rPr>
              <a:t> </a:t>
            </a:r>
            <a:r>
              <a:rPr sz="2600" spc="-9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-468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and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" dirty="0">
                <a:latin typeface="Calibri"/>
                <a:cs typeface="Calibri"/>
              </a:rPr>
              <a:t> </a:t>
            </a:r>
            <a:r>
              <a:rPr sz="2600" spc="-13" dirty="0">
                <a:solidFill>
                  <a:srgbClr val="C00000"/>
                </a:solidFill>
                <a:latin typeface="Calibri"/>
                <a:cs typeface="Calibri"/>
              </a:rPr>
              <a:t>target</a:t>
            </a:r>
            <a:r>
              <a:rPr lang="en-US" sz="2600" spc="-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(</a:t>
            </a:r>
            <a:r>
              <a:rPr lang="en-US" sz="2600" spc="-13" dirty="0">
                <a:latin typeface="Calibri"/>
                <a:cs typeface="Calibri"/>
              </a:rPr>
              <a:t>e.g., f</a:t>
            </a:r>
            <a:r>
              <a:rPr sz="2600" spc="-13" dirty="0">
                <a:latin typeface="Calibri"/>
                <a:cs typeface="Calibri"/>
              </a:rPr>
              <a:t>or </a:t>
            </a:r>
            <a:r>
              <a:rPr sz="2600" dirty="0">
                <a:latin typeface="Calibri"/>
                <a:cs typeface="Calibri"/>
              </a:rPr>
              <a:t>machine </a:t>
            </a:r>
            <a:r>
              <a:rPr sz="2600" spc="-9" dirty="0">
                <a:latin typeface="Calibri"/>
                <a:cs typeface="Calibri"/>
              </a:rPr>
              <a:t>translation, </a:t>
            </a:r>
            <a:r>
              <a:rPr sz="2600" spc="-4" dirty="0">
                <a:latin typeface="Calibri"/>
                <a:cs typeface="Calibri"/>
              </a:rPr>
              <a:t>the </a:t>
            </a:r>
            <a:r>
              <a:rPr sz="2600" spc="-13" dirty="0">
                <a:latin typeface="Calibri"/>
                <a:cs typeface="Calibri"/>
              </a:rPr>
              <a:t>training data </a:t>
            </a:r>
            <a:r>
              <a:rPr sz="2600" spc="-9" dirty="0">
                <a:latin typeface="Calibri"/>
                <a:cs typeface="Calibri"/>
              </a:rPr>
              <a:t>typically consists</a:t>
            </a:r>
            <a:r>
              <a:rPr sz="2600" spc="-13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of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sets</a:t>
            </a:r>
            <a:r>
              <a:rPr sz="2600" spc="-13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of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-9" dirty="0">
                <a:solidFill>
                  <a:srgbClr val="C00000"/>
                </a:solidFill>
                <a:latin typeface="Calibri"/>
                <a:cs typeface="Calibri"/>
              </a:rPr>
              <a:t>sentences</a:t>
            </a:r>
            <a:r>
              <a:rPr sz="2600" spc="9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and</a:t>
            </a:r>
            <a:r>
              <a:rPr sz="2600" spc="-13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their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-9" dirty="0">
                <a:solidFill>
                  <a:srgbClr val="C00000"/>
                </a:solidFill>
                <a:latin typeface="Calibri"/>
                <a:cs typeface="Calibri"/>
              </a:rPr>
              <a:t>translations</a:t>
            </a:r>
            <a:r>
              <a:rPr lang="en-US" sz="2600" spc="-9" dirty="0">
                <a:latin typeface="Calibri"/>
                <a:cs typeface="Calibri"/>
              </a:rPr>
              <a:t>)</a:t>
            </a:r>
          </a:p>
          <a:p>
            <a:pPr marL="475130" marR="141762" indent="-457200">
              <a:spcBef>
                <a:spcPts val="512"/>
              </a:spcBef>
              <a:buFont typeface="Arial" panose="020B0604020202020204" pitchFamily="34" charset="0"/>
              <a:buChar char="•"/>
              <a:tabLst>
                <a:tab pos="319945" algn="l"/>
                <a:tab pos="320505" algn="l"/>
              </a:tabLst>
            </a:pPr>
            <a:r>
              <a:rPr lang="en-US" sz="2600" spc="-9" dirty="0">
                <a:latin typeface="Calibri"/>
                <a:cs typeface="Calibri"/>
              </a:rPr>
              <a:t>During the training (</a:t>
            </a:r>
            <a:r>
              <a:rPr lang="en-US" sz="2600" spc="-9" dirty="0">
                <a:solidFill>
                  <a:srgbClr val="C00000"/>
                </a:solidFill>
                <a:latin typeface="Calibri"/>
                <a:cs typeface="Calibri"/>
              </a:rPr>
              <a:t>backpropagation</a:t>
            </a:r>
            <a:r>
              <a:rPr lang="en-US" sz="2600" spc="-9" dirty="0">
                <a:latin typeface="Calibri"/>
                <a:cs typeface="Calibri"/>
              </a:rPr>
              <a:t>) the </a:t>
            </a:r>
            <a:r>
              <a:rPr lang="en-US" sz="2600" spc="-9" dirty="0">
                <a:solidFill>
                  <a:srgbClr val="C00000"/>
                </a:solidFill>
                <a:latin typeface="Calibri"/>
                <a:cs typeface="Calibri"/>
              </a:rPr>
              <a:t>weight are adjusted </a:t>
            </a:r>
            <a:r>
              <a:rPr lang="en-US" sz="2600" spc="-9" dirty="0">
                <a:latin typeface="Calibri"/>
                <a:cs typeface="Calibri"/>
              </a:rPr>
              <a:t>in a way the </a:t>
            </a:r>
            <a:r>
              <a:rPr lang="en-US" sz="2600" spc="-9" dirty="0">
                <a:solidFill>
                  <a:srgbClr val="C00000"/>
                </a:solidFill>
                <a:latin typeface="Calibri"/>
                <a:cs typeface="Calibri"/>
              </a:rPr>
              <a:t>minimize loss </a:t>
            </a:r>
            <a:r>
              <a:rPr lang="en-US" sz="2600" spc="-9" dirty="0">
                <a:latin typeface="Calibri"/>
                <a:cs typeface="Calibri"/>
              </a:rPr>
              <a:t>(minimize difference between model’s output and target)</a:t>
            </a:r>
            <a:endParaRPr sz="2600" dirty="0">
              <a:latin typeface="Calibri"/>
              <a:cs typeface="Calibri"/>
            </a:endParaRPr>
          </a:p>
          <a:p>
            <a:pPr marL="475130" marR="97495" indent="-457200">
              <a:spcBef>
                <a:spcPts val="507"/>
              </a:spcBef>
              <a:buFont typeface="Arial" panose="020B0604020202020204" pitchFamily="34" charset="0"/>
              <a:buChar char="•"/>
              <a:tabLst>
                <a:tab pos="319945" algn="l"/>
                <a:tab pos="320505" algn="l"/>
              </a:tabLst>
            </a:pPr>
            <a:endParaRPr sz="2600" dirty="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78C84F9-15D7-5B7F-13D3-293F653175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5657" y="4007463"/>
            <a:ext cx="5580686" cy="285053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337F-A640-29BB-D958-F1F00BD4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39" y="514880"/>
            <a:ext cx="7433309" cy="461665"/>
          </a:xfrm>
        </p:spPr>
        <p:txBody>
          <a:bodyPr/>
          <a:lstStyle/>
          <a:p>
            <a:r>
              <a:rPr lang="en-US" dirty="0"/>
              <a:t>Training - Teacher Forcing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52A2A-B95D-4E6D-E3BA-3014A3344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069" y="1418695"/>
            <a:ext cx="7633248" cy="4924425"/>
          </a:xfrm>
        </p:spPr>
        <p:txBody>
          <a:bodyPr/>
          <a:lstStyle/>
          <a:p>
            <a:r>
              <a:rPr lang="en-US" sz="2600" dirty="0"/>
              <a:t>During </a:t>
            </a:r>
            <a:r>
              <a:rPr lang="en-US" sz="2600" dirty="0">
                <a:solidFill>
                  <a:srgbClr val="C00000"/>
                </a:solidFill>
              </a:rPr>
              <a:t>forward propagation</a:t>
            </a:r>
            <a:r>
              <a:rPr lang="en-US" sz="2600" dirty="0"/>
              <a:t> in training the model predict </a:t>
            </a:r>
            <a:r>
              <a:rPr lang="en-US" sz="2600" dirty="0">
                <a:solidFill>
                  <a:srgbClr val="C00000"/>
                </a:solidFill>
              </a:rPr>
              <a:t>one token </a:t>
            </a:r>
            <a:r>
              <a:rPr lang="en-US" sz="2600" dirty="0"/>
              <a:t>at each decoding step which can be </a:t>
            </a:r>
            <a:r>
              <a:rPr lang="en-US" sz="2600" dirty="0">
                <a:solidFill>
                  <a:srgbClr val="C00000"/>
                </a:solidFill>
              </a:rPr>
              <a:t>aligned with target</a:t>
            </a:r>
            <a:r>
              <a:rPr lang="en-US" sz="2600" dirty="0"/>
              <a:t> text or not</a:t>
            </a:r>
          </a:p>
          <a:p>
            <a:endParaRPr lang="en-US" sz="2600" dirty="0"/>
          </a:p>
          <a:p>
            <a:r>
              <a:rPr lang="en-US" sz="2600" dirty="0"/>
              <a:t>Teacher forcing involves </a:t>
            </a:r>
            <a:r>
              <a:rPr lang="en-US" sz="2600" dirty="0">
                <a:solidFill>
                  <a:srgbClr val="C00000"/>
                </a:solidFill>
              </a:rPr>
              <a:t>feeding target sequence </a:t>
            </a:r>
            <a:r>
              <a:rPr lang="en-US" sz="2600" dirty="0"/>
              <a:t>values (i.e. ground-truth samples) back into the RNN after each step, thus </a:t>
            </a:r>
            <a:r>
              <a:rPr lang="en-US" sz="2600" dirty="0">
                <a:solidFill>
                  <a:srgbClr val="C00000"/>
                </a:solidFill>
              </a:rPr>
              <a:t>forcing</a:t>
            </a:r>
            <a:r>
              <a:rPr lang="en-US" sz="2600" dirty="0"/>
              <a:t> the RNN to stay </a:t>
            </a:r>
            <a:r>
              <a:rPr lang="en-US" sz="2600" dirty="0">
                <a:solidFill>
                  <a:srgbClr val="C00000"/>
                </a:solidFill>
              </a:rPr>
              <a:t>close to the true </a:t>
            </a:r>
            <a:r>
              <a:rPr lang="en-US" sz="2600" dirty="0"/>
              <a:t>sequence.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During training, the model is given the </a:t>
            </a:r>
            <a:r>
              <a:rPr lang="en-US" sz="2600" dirty="0">
                <a:solidFill>
                  <a:srgbClr val="C00000"/>
                </a:solidFill>
              </a:rPr>
              <a:t>actual</a:t>
            </a:r>
            <a:r>
              <a:rPr lang="en-US" sz="2600" dirty="0"/>
              <a:t> target (correct) sequence as input at each step </a:t>
            </a:r>
            <a:r>
              <a:rPr lang="en-US" sz="2600" dirty="0">
                <a:solidFill>
                  <a:srgbClr val="C00000"/>
                </a:solidFill>
              </a:rPr>
              <a:t>instead</a:t>
            </a:r>
            <a:r>
              <a:rPr lang="en-US" sz="2600" dirty="0"/>
              <a:t> of its previously </a:t>
            </a:r>
            <a:r>
              <a:rPr lang="en-US" sz="2600" dirty="0">
                <a:solidFill>
                  <a:srgbClr val="C00000"/>
                </a:solidFill>
              </a:rPr>
              <a:t>generated</a:t>
            </a:r>
            <a:r>
              <a:rPr lang="en-US" sz="2600" dirty="0"/>
              <a:t> tokens.  </a:t>
            </a:r>
          </a:p>
          <a:p>
            <a:endParaRPr lang="en-US" sz="2600" dirty="0"/>
          </a:p>
        </p:txBody>
      </p:sp>
      <p:pic>
        <p:nvPicPr>
          <p:cNvPr id="5" name="Picture 4" descr="A diagram of a teacher marching&#10;&#10;Description automatically generated with medium confidence">
            <a:extLst>
              <a:ext uri="{FF2B5EF4-FFF2-40B4-BE49-F238E27FC236}">
                <a16:creationId xmlns:a16="http://schemas.microsoft.com/office/drawing/2014/main" id="{7E2624B4-DAEA-76EE-8F95-E8D5E242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54" y="976545"/>
            <a:ext cx="3366091" cy="576473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6F345F-8050-4BCD-73DE-4D58693A517C}"/>
              </a:ext>
            </a:extLst>
          </p:cNvPr>
          <p:cNvSpPr/>
          <p:nvPr/>
        </p:nvSpPr>
        <p:spPr>
          <a:xfrm>
            <a:off x="10426262" y="5129048"/>
            <a:ext cx="588580" cy="35735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1E6E0-6763-8EC9-1287-93E1BBAA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38" y="295774"/>
            <a:ext cx="2781688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0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F6C8D-61F4-6CD5-F019-912E8664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98" y="3370775"/>
            <a:ext cx="3335992" cy="2392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0B5E-2138-1EF1-2F37-436709D43B52}"/>
              </a:ext>
            </a:extLst>
          </p:cNvPr>
          <p:cNvSpPr txBox="1"/>
          <p:nvPr/>
        </p:nvSpPr>
        <p:spPr>
          <a:xfrm>
            <a:off x="10340910" y="6424751"/>
            <a:ext cx="157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CD9F2-B955-B8CE-00A4-431A225235E3}"/>
              </a:ext>
            </a:extLst>
          </p:cNvPr>
          <p:cNvSpPr txBox="1"/>
          <p:nvPr/>
        </p:nvSpPr>
        <p:spPr>
          <a:xfrm>
            <a:off x="10434144" y="5897016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4931B-A51E-49B0-5888-0D9B5BF19BF2}"/>
              </a:ext>
            </a:extLst>
          </p:cNvPr>
          <p:cNvCxnSpPr>
            <a:cxnSpLocks/>
          </p:cNvCxnSpPr>
          <p:nvPr/>
        </p:nvCxnSpPr>
        <p:spPr>
          <a:xfrm>
            <a:off x="11385492" y="5762901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03EB2-A4A4-D5BE-A72B-66BAB0BD7720}"/>
                  </a:ext>
                </a:extLst>
              </p:cNvPr>
              <p:cNvSpPr txBox="1"/>
              <p:nvPr/>
            </p:nvSpPr>
            <p:spPr>
              <a:xfrm>
                <a:off x="683952" y="3613316"/>
                <a:ext cx="7671772" cy="310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Output = </a:t>
                </a:r>
                <a:r>
                  <a:rPr lang="en-US" sz="2000" b="0" i="0" u="none" strike="noStrike" dirty="0" err="1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</a:t>
                </a:r>
                <a:r>
                  <a:rPr lang="en-US" sz="2000" b="0" i="0" u="none" strike="noStrike" dirty="0" err="1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</a:t>
                </a:r>
                <a:r>
                  <a:rPr lang="en-US" sz="2000" b="0" i="0" u="none" strike="noStrike" dirty="0" err="1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(x1*w1) * </a:t>
                </a:r>
                <a:r>
                  <a:rPr lang="en-US" sz="20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W2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 + x2*W1)* </a:t>
                </a:r>
                <a:r>
                  <a:rPr lang="en-US" sz="20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W2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 + x3*w1) </a:t>
                </a:r>
                <a:endParaRPr lang="en-US" sz="20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=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1 -  </a:t>
                </a:r>
                <a: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i="0" dirty="0">
                  <a:solidFill>
                    <a:srgbClr val="C00000"/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C00000"/>
                    </a:solidFill>
                  </a:rPr>
                  <a:t>Chain Rule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𝑖𝑛𝑐𝑙𝑢𝑑𝑒𝑠</m:t>
                    </m:r>
                  </m:oMath>
                </a14:m>
                <a:r>
                  <a:rPr lang="en-US" sz="2000" b="0" dirty="0"/>
                  <a:t> many multiplications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</a:t>
                </a:r>
                <a:r>
                  <a:rPr lang="en-US" sz="2000" dirty="0"/>
                  <a:t>and 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activation derivative</a:t>
                </a:r>
                <a:endParaRPr lang="en-US" sz="2000" b="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∣&lt;1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(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typical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)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would be very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(vanishing)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&gt;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would be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very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large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(exploding)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03EB2-A4A4-D5BE-A72B-66BAB0BD7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52" y="3613316"/>
                <a:ext cx="7671772" cy="3104376"/>
              </a:xfrm>
              <a:prstGeom prst="rect">
                <a:avLst/>
              </a:prstGeom>
              <a:blipFill>
                <a:blip r:embed="rId4"/>
                <a:stretch>
                  <a:fillRect l="-794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09C647-3195-8D09-A7E6-7CF5098ADCDA}"/>
              </a:ext>
            </a:extLst>
          </p:cNvPr>
          <p:cNvSpPr txBox="1"/>
          <p:nvPr/>
        </p:nvSpPr>
        <p:spPr>
          <a:xfrm>
            <a:off x="348341" y="1082534"/>
            <a:ext cx="11843659" cy="259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6725" marR="3810" indent="-457200"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sz="2600" dirty="0">
                <a:latin typeface="+mn-lt"/>
              </a:rPr>
              <a:t>In backpropagation, the recurrence multiplication of gradients can result in difficulties called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exploding</a:t>
            </a:r>
            <a:r>
              <a:rPr lang="en-US" sz="2600" dirty="0">
                <a:latin typeface="+mn-lt"/>
              </a:rPr>
              <a:t> and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vanishing</a:t>
            </a:r>
            <a:r>
              <a:rPr lang="en-US" sz="2600" dirty="0">
                <a:latin typeface="+mn-lt"/>
              </a:rPr>
              <a:t> gradient problem</a:t>
            </a:r>
          </a:p>
          <a:p>
            <a:pPr marL="466725" marR="3810" indent="-457200"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sz="2600" dirty="0">
                <a:latin typeface="+mn-lt"/>
                <a:cs typeface="Calibri"/>
              </a:rPr>
              <a:t>In vanishing gradients</a:t>
            </a:r>
            <a:r>
              <a:rPr lang="en-US" sz="2600" spc="-8" dirty="0">
                <a:latin typeface="+mn-lt"/>
                <a:cs typeface="Calibri"/>
              </a:rPr>
              <a:t>, </a:t>
            </a:r>
            <a:r>
              <a:rPr lang="en-US" sz="2600" dirty="0">
                <a:latin typeface="+mn-lt"/>
                <a:cs typeface="Calibri"/>
              </a:rPr>
              <a:t>the</a:t>
            </a:r>
            <a:r>
              <a:rPr lang="en-US" sz="2600" spc="-41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gradient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of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a</a:t>
            </a:r>
            <a:r>
              <a:rPr lang="en-US" sz="2600" spc="-38" dirty="0">
                <a:latin typeface="+mn-lt"/>
                <a:cs typeface="Calibri"/>
              </a:rPr>
              <a:t> </a:t>
            </a:r>
            <a:r>
              <a:rPr lang="en-US" sz="2600" spc="-8" dirty="0">
                <a:solidFill>
                  <a:srgbClr val="C00000"/>
                </a:solidFill>
                <a:latin typeface="+mn-lt"/>
                <a:cs typeface="Calibri"/>
              </a:rPr>
              <a:t>long-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term</a:t>
            </a:r>
            <a:r>
              <a:rPr lang="en-US" sz="2600" spc="-30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600" spc="-8" dirty="0">
                <a:latin typeface="+mn-lt"/>
                <a:cs typeface="Calibri"/>
              </a:rPr>
              <a:t>interaction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has</a:t>
            </a:r>
            <a:r>
              <a:rPr lang="en-US" sz="2600" spc="-30" dirty="0">
                <a:latin typeface="+mn-lt"/>
                <a:cs typeface="Calibri"/>
              </a:rPr>
              <a:t> </a:t>
            </a:r>
            <a:r>
              <a:rPr lang="en-US" sz="2600" spc="-8" dirty="0">
                <a:latin typeface="+mn-lt"/>
                <a:cs typeface="Calibri"/>
              </a:rPr>
              <a:t>exponentially</a:t>
            </a:r>
            <a:r>
              <a:rPr lang="en-US" sz="2600" spc="-38" dirty="0">
                <a:latin typeface="+mn-lt"/>
                <a:cs typeface="Calibri"/>
              </a:rPr>
              <a:t> </a:t>
            </a:r>
            <a:r>
              <a:rPr lang="en-US" sz="2600" spc="-8" dirty="0">
                <a:solidFill>
                  <a:srgbClr val="C00000"/>
                </a:solidFill>
                <a:latin typeface="+mn-lt"/>
                <a:cs typeface="Calibri"/>
              </a:rPr>
              <a:t>smaller</a:t>
            </a:r>
            <a:r>
              <a:rPr lang="en-US" sz="2600" spc="-8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magnitude</a:t>
            </a:r>
            <a:r>
              <a:rPr lang="en-US" sz="2600" spc="-41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than</a:t>
            </a:r>
            <a:r>
              <a:rPr lang="en-US" sz="2600" spc="-30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the</a:t>
            </a:r>
            <a:r>
              <a:rPr lang="en-US" sz="2600" spc="-38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gradient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of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a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spc="-23" dirty="0">
                <a:latin typeface="+mn-lt"/>
                <a:cs typeface="Calibri"/>
              </a:rPr>
              <a:t>short-</a:t>
            </a:r>
            <a:r>
              <a:rPr lang="en-US" sz="2600" dirty="0">
                <a:latin typeface="+mn-lt"/>
                <a:cs typeface="Calibri"/>
              </a:rPr>
              <a:t>term</a:t>
            </a:r>
            <a:r>
              <a:rPr lang="en-US" sz="2600" spc="-30" dirty="0">
                <a:latin typeface="+mn-lt"/>
                <a:cs typeface="Calibri"/>
              </a:rPr>
              <a:t> </a:t>
            </a:r>
            <a:r>
              <a:rPr lang="en-US" sz="2600" spc="-8" dirty="0">
                <a:latin typeface="+mn-lt"/>
                <a:cs typeface="Calibri"/>
              </a:rPr>
              <a:t>interaction </a:t>
            </a:r>
            <a:r>
              <a:rPr lang="en-US" sz="2600" dirty="0">
                <a:latin typeface="+mn-lt"/>
                <a:cs typeface="Calibri"/>
              </a:rPr>
              <a:t>therefore, it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might</a:t>
            </a:r>
            <a:r>
              <a:rPr lang="en-US" sz="2600" spc="-30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take</a:t>
            </a:r>
            <a:r>
              <a:rPr lang="en-US" sz="2600" spc="-34" dirty="0">
                <a:latin typeface="+mn-lt"/>
                <a:cs typeface="Calibri"/>
              </a:rPr>
              <a:t> </a:t>
            </a:r>
            <a:r>
              <a:rPr lang="en-US" sz="2600" dirty="0">
                <a:latin typeface="+mn-lt"/>
                <a:cs typeface="Calibri"/>
              </a:rPr>
              <a:t>a</a:t>
            </a:r>
            <a:r>
              <a:rPr lang="en-US" sz="2600" spc="-30" dirty="0">
                <a:latin typeface="+mn-lt"/>
                <a:cs typeface="Calibri"/>
              </a:rPr>
              <a:t> </a:t>
            </a:r>
            <a:r>
              <a:rPr lang="en-US" sz="2600" spc="-15" dirty="0">
                <a:solidFill>
                  <a:srgbClr val="C00000"/>
                </a:solidFill>
                <a:latin typeface="+mn-lt"/>
                <a:cs typeface="Calibri"/>
              </a:rPr>
              <a:t>very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long</a:t>
            </a:r>
            <a:r>
              <a:rPr lang="en-US" sz="2600" spc="-30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time</a:t>
            </a:r>
            <a:r>
              <a:rPr lang="en-US" sz="2600" spc="-30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to</a:t>
            </a:r>
            <a:r>
              <a:rPr lang="en-US" sz="2600" spc="-23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learn</a:t>
            </a:r>
            <a:r>
              <a:rPr lang="en-US" sz="2600" spc="-23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600" spc="-8" dirty="0">
                <a:latin typeface="+mn-lt"/>
                <a:cs typeface="Calibri"/>
              </a:rPr>
              <a:t>long-</a:t>
            </a:r>
            <a:r>
              <a:rPr lang="en-US" sz="2600" dirty="0">
                <a:latin typeface="+mn-lt"/>
                <a:cs typeface="Calibri"/>
              </a:rPr>
              <a:t>term</a:t>
            </a:r>
            <a:r>
              <a:rPr lang="en-US" sz="2600" spc="-23" dirty="0">
                <a:latin typeface="+mn-lt"/>
                <a:cs typeface="Calibri"/>
              </a:rPr>
              <a:t> </a:t>
            </a:r>
            <a:r>
              <a:rPr lang="en-US" sz="2600" spc="-8" dirty="0">
                <a:latin typeface="+mn-lt"/>
                <a:cs typeface="Calibri"/>
              </a:rPr>
              <a:t>dependencies</a:t>
            </a:r>
          </a:p>
          <a:p>
            <a:pPr marL="9525" marR="3810">
              <a:spcBef>
                <a:spcPts val="375"/>
              </a:spcBef>
              <a:tabLst>
                <a:tab pos="180975" algn="l"/>
              </a:tabLst>
            </a:pPr>
            <a:endParaRPr lang="en-US" sz="2600" dirty="0">
              <a:latin typeface="+mn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9D11AE2-4EC2-1321-0B0B-38ECB64C6480}"/>
              </a:ext>
            </a:extLst>
          </p:cNvPr>
          <p:cNvSpPr txBox="1">
            <a:spLocks/>
          </p:cNvSpPr>
          <p:nvPr/>
        </p:nvSpPr>
        <p:spPr>
          <a:xfrm>
            <a:off x="522515" y="280168"/>
            <a:ext cx="10151902" cy="5636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Exploding and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22362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B220-B8C6-8C78-78BF-8E5A4051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3C623-3788-3CD1-BC6D-13CD052FC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345" y="1690688"/>
            <a:ext cx="1111206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Slow</a:t>
            </a:r>
            <a:r>
              <a:rPr lang="en-US" sz="2600" dirty="0"/>
              <a:t> or stalled learning in </a:t>
            </a:r>
            <a:r>
              <a:rPr lang="en-US" sz="2600" dirty="0">
                <a:solidFill>
                  <a:srgbClr val="C00000"/>
                </a:solidFill>
              </a:rPr>
              <a:t>vanishing</a:t>
            </a:r>
            <a:r>
              <a:rPr lang="en-US" sz="2600" dirty="0"/>
              <a:t> gradients (stop learning)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Overshoots</a:t>
            </a:r>
            <a:r>
              <a:rPr lang="en-US" sz="2600" dirty="0"/>
              <a:t> the optimal point in </a:t>
            </a:r>
            <a:r>
              <a:rPr lang="en-US" sz="2600" dirty="0">
                <a:solidFill>
                  <a:srgbClr val="C00000"/>
                </a:solidFill>
              </a:rPr>
              <a:t>exploding</a:t>
            </a:r>
            <a:r>
              <a:rPr lang="en-US" sz="2600" dirty="0"/>
              <a:t> gradients (unstable learning)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Inability to learn </a:t>
            </a:r>
            <a:r>
              <a:rPr lang="en-US" sz="2600" dirty="0">
                <a:solidFill>
                  <a:srgbClr val="C00000"/>
                </a:solidFill>
              </a:rPr>
              <a:t>long-term</a:t>
            </a:r>
            <a:r>
              <a:rPr lang="en-US" sz="2600" dirty="0"/>
              <a:t> dependencies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Some Solutions:</a:t>
            </a:r>
          </a:p>
          <a:p>
            <a:r>
              <a:rPr lang="en-US" sz="2600" dirty="0"/>
              <a:t>Use </a:t>
            </a:r>
            <a:r>
              <a:rPr lang="en-US" sz="2600" dirty="0">
                <a:solidFill>
                  <a:srgbClr val="C00000"/>
                </a:solidFill>
              </a:rPr>
              <a:t>non-saturating</a:t>
            </a:r>
            <a:r>
              <a:rPr lang="en-US" sz="2600" dirty="0"/>
              <a:t> activation functions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2600" dirty="0"/>
              <a:t>Careful weight </a:t>
            </a:r>
            <a:r>
              <a:rPr lang="en-US" altLang="en-US" sz="2600" dirty="0">
                <a:solidFill>
                  <a:srgbClr val="C00000"/>
                </a:solidFill>
              </a:rPr>
              <a:t>initialization</a:t>
            </a:r>
            <a:r>
              <a:rPr lang="en-US" altLang="en-US" sz="2600" dirty="0"/>
              <a:t>: e.g., Xavier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2600" dirty="0"/>
              <a:t>Batch / Layer </a:t>
            </a:r>
            <a:r>
              <a:rPr lang="en-US" altLang="en-US" sz="2600" dirty="0">
                <a:solidFill>
                  <a:srgbClr val="C00000"/>
                </a:solidFill>
              </a:rPr>
              <a:t>Normalization</a:t>
            </a:r>
            <a:r>
              <a:rPr lang="en-US" altLang="en-US" sz="2600" dirty="0"/>
              <a:t>: Keeps inputs in sensitive range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2600" dirty="0">
                <a:solidFill>
                  <a:srgbClr val="C00000"/>
                </a:solidFill>
              </a:rPr>
              <a:t>Residual</a:t>
            </a:r>
            <a:r>
              <a:rPr lang="en-US" altLang="en-US" sz="2600" dirty="0"/>
              <a:t> connections: Help gradients to </a:t>
            </a:r>
            <a:r>
              <a:rPr lang="en-US" sz="2600" dirty="0"/>
              <a:t>bypass some time steps</a:t>
            </a:r>
            <a:endParaRPr lang="en-US" altLang="en-US" sz="2600" dirty="0"/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2600" dirty="0"/>
              <a:t>Use </a:t>
            </a:r>
            <a:r>
              <a:rPr lang="en-US" altLang="en-US" sz="2600" dirty="0">
                <a:solidFill>
                  <a:srgbClr val="C00000"/>
                </a:solidFill>
              </a:rPr>
              <a:t>Gated</a:t>
            </a:r>
            <a:r>
              <a:rPr lang="en-US" altLang="en-US" sz="2600" dirty="0"/>
              <a:t> Architectures: e.g., LSTM, GRU, etc.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sz="2600" dirty="0"/>
              <a:t>Use </a:t>
            </a:r>
            <a:r>
              <a:rPr lang="en-US" sz="2600" dirty="0">
                <a:solidFill>
                  <a:srgbClr val="C00000"/>
                </a:solidFill>
              </a:rPr>
              <a:t>Attention</a:t>
            </a:r>
            <a:r>
              <a:rPr lang="en-US" sz="2600" dirty="0"/>
              <a:t> Mechanisms</a:t>
            </a:r>
            <a:endParaRPr lang="en-US" alt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36D63E-A71F-210D-3538-C56C51F6300B}"/>
                  </a:ext>
                </a:extLst>
              </p:cNvPr>
              <p:cNvSpPr txBox="1"/>
              <p:nvPr/>
            </p:nvSpPr>
            <p:spPr>
              <a:xfrm>
                <a:off x="4651599" y="3322875"/>
                <a:ext cx="4175235" cy="543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/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/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𝐿𝑒𝑎𝑟𝑛𝑖𝑛𝑔𝑅𝑎𝑡𝑒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/>
                        </m:sSub>
                      </m:den>
                    </m:f>
                  </m:oMath>
                </a14:m>
                <a:r>
                  <a:rPr lang="en-US" sz="1800" b="0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36D63E-A71F-210D-3538-C56C51F63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99" y="3322875"/>
                <a:ext cx="4175235" cy="543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Gradient Descent. Including Vanishing Gradient Problem | by Shreenidhi  Hipparagi | Artificial Intelligence in Plain English">
            <a:extLst>
              <a:ext uri="{FF2B5EF4-FFF2-40B4-BE49-F238E27FC236}">
                <a16:creationId xmlns:a16="http://schemas.microsoft.com/office/drawing/2014/main" id="{2268190B-04C2-5F4F-0220-E7CABDFF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41" y="2912679"/>
            <a:ext cx="3142069" cy="19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4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9999-4BC7-C1CA-DB1C-95EB05A7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F2BA6-49C6-2452-382C-EBAD7D52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206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 backpropagation, If the activation function is saturated (very flat), it produces near-zero gradients:</a:t>
            </a:r>
          </a:p>
          <a:p>
            <a:r>
              <a:rPr lang="en-US" sz="2600" dirty="0">
                <a:solidFill>
                  <a:srgbClr val="C00000"/>
                </a:solidFill>
              </a:rPr>
              <a:t>Sigmoid</a:t>
            </a:r>
            <a:r>
              <a:rPr lang="en-US" sz="2600" dirty="0"/>
              <a:t> is </a:t>
            </a:r>
            <a:r>
              <a:rPr lang="en-US" sz="2600" dirty="0">
                <a:solidFill>
                  <a:srgbClr val="C00000"/>
                </a:solidFill>
              </a:rPr>
              <a:t>saturated</a:t>
            </a:r>
            <a:r>
              <a:rPr lang="en-US" sz="2600" dirty="0"/>
              <a:t> for large positive or negative values (derivatives are small) </a:t>
            </a:r>
          </a:p>
          <a:p>
            <a:r>
              <a:rPr lang="en-US" sz="2600" dirty="0"/>
              <a:t>In traditional RNN, </a:t>
            </a:r>
            <a:r>
              <a:rPr lang="en-US" sz="2600" dirty="0">
                <a:solidFill>
                  <a:srgbClr val="C00000"/>
                </a:solidFill>
              </a:rPr>
              <a:t>Tanh</a:t>
            </a:r>
            <a:r>
              <a:rPr lang="en-US" sz="2600" dirty="0"/>
              <a:t> activation function was used instead of sigmoid</a:t>
            </a:r>
          </a:p>
          <a:p>
            <a:r>
              <a:rPr lang="en-US" sz="2600" dirty="0">
                <a:solidFill>
                  <a:srgbClr val="C00000"/>
                </a:solidFill>
              </a:rPr>
              <a:t>Tanh</a:t>
            </a:r>
            <a:r>
              <a:rPr lang="en-US" sz="2600" dirty="0"/>
              <a:t> saturates </a:t>
            </a:r>
            <a:r>
              <a:rPr lang="en-US" sz="2600" dirty="0">
                <a:solidFill>
                  <a:srgbClr val="C00000"/>
                </a:solidFill>
              </a:rPr>
              <a:t>slower</a:t>
            </a:r>
            <a:r>
              <a:rPr lang="en-US" sz="2600" dirty="0"/>
              <a:t> and has a maximum derivative of 1 (0.25 for Sigmoid)</a:t>
            </a:r>
          </a:p>
          <a:p>
            <a:r>
              <a:rPr lang="en-US" sz="2600" dirty="0"/>
              <a:t>Even</a:t>
            </a:r>
            <a:r>
              <a:rPr lang="en-US" sz="2600" b="1" dirty="0"/>
              <a:t> </a:t>
            </a:r>
            <a:r>
              <a:rPr lang="en-US" sz="2600" dirty="0"/>
              <a:t>Tanh is </a:t>
            </a:r>
            <a:r>
              <a:rPr lang="en-US" sz="2600" dirty="0">
                <a:solidFill>
                  <a:srgbClr val="C00000"/>
                </a:solidFill>
              </a:rPr>
              <a:t>saturated for large </a:t>
            </a:r>
            <a:r>
              <a:rPr lang="en-US" sz="2600" dirty="0"/>
              <a:t>positive or negative values </a:t>
            </a:r>
            <a:endParaRPr lang="en-US" sz="2600" b="1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4" name="Picture 3" descr="Sigmoid function and it's derivative">
            <a:extLst>
              <a:ext uri="{FF2B5EF4-FFF2-40B4-BE49-F238E27FC236}">
                <a16:creationId xmlns:a16="http://schemas.microsoft.com/office/drawing/2014/main" id="{3F19605F-A543-638E-4F24-14159974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16" y="4568232"/>
            <a:ext cx="2906436" cy="22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53AE6A71-E207-F479-CEFE-5CE11920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59" y="4631806"/>
            <a:ext cx="2781524" cy="2140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6082-7049-30D6-B7B1-C75ECE25A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53" y="5421368"/>
            <a:ext cx="1542011" cy="561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5D86B-B2C8-56FB-0242-65CC64A44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1" y="5396037"/>
            <a:ext cx="1792624" cy="586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6FC5AB-5D30-EE6D-BC50-7CF9A5F00376}"/>
                  </a:ext>
                </a:extLst>
              </p:cNvPr>
              <p:cNvSpPr txBox="1"/>
              <p:nvPr/>
            </p:nvSpPr>
            <p:spPr>
              <a:xfrm>
                <a:off x="4035972" y="2226194"/>
                <a:ext cx="6096000" cy="532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Rule Chain: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𝑝𝑢𝑡</m:t>
                        </m:r>
                      </m:den>
                    </m:f>
                  </m:oMath>
                </a14:m>
                <a:endParaRPr lang="en-US" sz="18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6FC5AB-5D30-EE6D-BC50-7CF9A5F00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972" y="2226194"/>
                <a:ext cx="6096000" cy="532390"/>
              </a:xfrm>
              <a:prstGeom prst="rect">
                <a:avLst/>
              </a:prstGeom>
              <a:blipFill>
                <a:blip r:embed="rId6"/>
                <a:stretch>
                  <a:fillRect l="-800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7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5A55-90BD-2CCE-0EB4-68F81F60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/>
              <a:t>Prediction of Time Series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3C9C-C8F5-96B6-EEB2-40FB349C6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16" y="143739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 prediction, the objective is to model </a:t>
            </a:r>
            <a:r>
              <a:rPr lang="en-US" sz="2400" dirty="0">
                <a:solidFill>
                  <a:srgbClr val="C00000"/>
                </a:solidFill>
              </a:rPr>
              <a:t>all the components </a:t>
            </a:r>
            <a:r>
              <a:rPr lang="en-US" sz="2400" dirty="0"/>
              <a:t>to the point that the only component that remains </a:t>
            </a:r>
            <a:r>
              <a:rPr lang="en-US" sz="2400" dirty="0">
                <a:solidFill>
                  <a:srgbClr val="C00000"/>
                </a:solidFill>
              </a:rPr>
              <a:t>unexplained</a:t>
            </a:r>
            <a:r>
              <a:rPr lang="en-US" sz="2400" dirty="0"/>
              <a:t> is the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r>
              <a:rPr lang="en-US" sz="2400" dirty="0"/>
              <a:t> component.</a:t>
            </a:r>
          </a:p>
          <a:p>
            <a:r>
              <a:rPr lang="en-US" sz="2400" dirty="0"/>
              <a:t>Many models can be used for modeling time-series data including </a:t>
            </a:r>
            <a:r>
              <a:rPr lang="en-US" sz="2400" dirty="0">
                <a:solidFill>
                  <a:srgbClr val="C00000"/>
                </a:solidFill>
              </a:rPr>
              <a:t>Autoregressive</a:t>
            </a:r>
            <a:r>
              <a:rPr lang="en-US" sz="2400" dirty="0"/>
              <a:t> models, Markov Chains, and </a:t>
            </a:r>
            <a:r>
              <a:rPr lang="en-US" sz="2400" dirty="0">
                <a:solidFill>
                  <a:srgbClr val="C00000"/>
                </a:solidFill>
              </a:rPr>
              <a:t>Neural Networks</a:t>
            </a:r>
          </a:p>
          <a:p>
            <a:r>
              <a:rPr lang="en-US" sz="2400" dirty="0"/>
              <a:t>For prediction in time-series data using </a:t>
            </a:r>
            <a:r>
              <a:rPr lang="en-US" sz="2400" dirty="0">
                <a:solidFill>
                  <a:srgbClr val="C00000"/>
                </a:solidFill>
              </a:rPr>
              <a:t>neural networks </a:t>
            </a:r>
            <a:r>
              <a:rPr lang="en-US" sz="2400" dirty="0"/>
              <a:t>we need a type of NN which can predict based on a </a:t>
            </a:r>
            <a:r>
              <a:rPr lang="en-US" sz="2400" dirty="0">
                <a:solidFill>
                  <a:srgbClr val="C00000"/>
                </a:solidFill>
              </a:rPr>
              <a:t>sequence of data </a:t>
            </a:r>
            <a:r>
              <a:rPr lang="en-US" sz="2400" dirty="0"/>
              <a:t>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40085-079D-0B3D-C200-E0107E2B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91" y="3823926"/>
            <a:ext cx="4963882" cy="28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96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428-CC9B-0BFF-905E-CF65ACE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496E-58EF-3FE7-10E6-4EF8D078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4" y="17296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ReLU</a:t>
            </a:r>
            <a:r>
              <a:rPr lang="en-US" sz="2600" dirty="0"/>
              <a:t>: </a:t>
            </a:r>
          </a:p>
          <a:p>
            <a:r>
              <a:rPr lang="en-US" sz="2600" dirty="0"/>
              <a:t>Not flat for positive inputs but </a:t>
            </a:r>
            <a:r>
              <a:rPr lang="en-US" sz="2600" dirty="0">
                <a:solidFill>
                  <a:srgbClr val="C00000"/>
                </a:solidFill>
              </a:rPr>
              <a:t>0 for negative </a:t>
            </a:r>
            <a:r>
              <a:rPr lang="en-US" sz="2600" dirty="0"/>
              <a:t>values</a:t>
            </a:r>
          </a:p>
          <a:p>
            <a:r>
              <a:rPr lang="en-US" sz="2600" dirty="0"/>
              <a:t>For negative values, the weights </a:t>
            </a:r>
            <a:r>
              <a:rPr lang="en-US" sz="2600" dirty="0">
                <a:solidFill>
                  <a:srgbClr val="C00000"/>
                </a:solidFill>
              </a:rPr>
              <a:t>stop updating </a:t>
            </a:r>
            <a:r>
              <a:rPr lang="en-US" sz="2600" dirty="0"/>
              <a:t>(dead neuron)</a:t>
            </a:r>
          </a:p>
          <a:p>
            <a:r>
              <a:rPr lang="en-US" sz="2600" dirty="0"/>
              <a:t> Leaky ReLU, ELU, </a:t>
            </a:r>
            <a:r>
              <a:rPr lang="en-US" sz="2600" dirty="0" err="1">
                <a:solidFill>
                  <a:srgbClr val="C00000"/>
                </a:solidFill>
              </a:rPr>
              <a:t>GeLU</a:t>
            </a:r>
            <a:r>
              <a:rPr lang="en-US" sz="2600" dirty="0"/>
              <a:t> handle negative values better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GeLU</a:t>
            </a:r>
            <a:r>
              <a:rPr lang="en-US" sz="2600" b="1" dirty="0"/>
              <a:t> (Used in Transformer Architecture)</a:t>
            </a:r>
          </a:p>
          <a:p>
            <a:r>
              <a:rPr lang="en-US" sz="2600" dirty="0">
                <a:solidFill>
                  <a:srgbClr val="C00000"/>
                </a:solidFill>
              </a:rPr>
              <a:t>Not flat </a:t>
            </a:r>
            <a:r>
              <a:rPr lang="en-US" sz="2600" dirty="0"/>
              <a:t>for moderate </a:t>
            </a:r>
            <a:r>
              <a:rPr lang="en-US" sz="2600" dirty="0">
                <a:solidFill>
                  <a:srgbClr val="C00000"/>
                </a:solidFill>
              </a:rPr>
              <a:t>negative</a:t>
            </a:r>
            <a:r>
              <a:rPr lang="en-US" sz="2600" dirty="0"/>
              <a:t> values</a:t>
            </a:r>
          </a:p>
          <a:p>
            <a:r>
              <a:rPr lang="en-US" sz="2600" dirty="0"/>
              <a:t>Smooth and differentiable, but more </a:t>
            </a:r>
            <a:r>
              <a:rPr lang="en-US" sz="2600" dirty="0">
                <a:solidFill>
                  <a:srgbClr val="C00000"/>
                </a:solidFill>
              </a:rPr>
              <a:t>expensive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EF64331-B3BF-C88B-995A-BC960D1D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843" y="3905277"/>
            <a:ext cx="4208157" cy="295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F57A-D4F3-99D5-7440-021F957B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04524"/>
            <a:ext cx="2837794" cy="614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03ED2-C7DB-987E-C044-F75587FD7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158" y="6041489"/>
            <a:ext cx="3606187" cy="57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3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45ED-2149-03EA-AF4C-1EC80EDB9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09" y="1625608"/>
            <a:ext cx="11167243" cy="4351338"/>
          </a:xfrm>
        </p:spPr>
        <p:txBody>
          <a:bodyPr/>
          <a:lstStyle/>
          <a:p>
            <a:r>
              <a:rPr lang="en-US" sz="2600" dirty="0"/>
              <a:t>BatchNorm is typically applied to the </a:t>
            </a:r>
            <a:r>
              <a:rPr lang="en-US" sz="2600" dirty="0">
                <a:solidFill>
                  <a:srgbClr val="C00000"/>
                </a:solidFill>
              </a:rPr>
              <a:t>weighted sum of inputs </a:t>
            </a:r>
            <a:r>
              <a:rPr lang="en-US" sz="2600" dirty="0"/>
              <a:t>of neurons before applying the activation function, during training</a:t>
            </a:r>
          </a:p>
          <a:p>
            <a:r>
              <a:rPr lang="en-US" sz="2600" dirty="0"/>
              <a:t>For each neuron, BatchNorm computes the </a:t>
            </a:r>
            <a:r>
              <a:rPr lang="en-US" sz="2600" dirty="0">
                <a:solidFill>
                  <a:srgbClr val="C00000"/>
                </a:solidFill>
              </a:rPr>
              <a:t>mean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variance</a:t>
            </a:r>
            <a:r>
              <a:rPr lang="en-US" sz="2600" dirty="0"/>
              <a:t> over the </a:t>
            </a:r>
            <a:r>
              <a:rPr lang="en-US" sz="2600" dirty="0">
                <a:solidFill>
                  <a:srgbClr val="C00000"/>
                </a:solidFill>
              </a:rPr>
              <a:t>batch of data </a:t>
            </a:r>
            <a:r>
              <a:rPr lang="en-US" sz="2600" dirty="0"/>
              <a:t>(mini batch) for each feature, and </a:t>
            </a:r>
            <a:r>
              <a:rPr lang="en-US" sz="2600" dirty="0">
                <a:solidFill>
                  <a:srgbClr val="C00000"/>
                </a:solidFill>
              </a:rPr>
              <a:t>normalizes</a:t>
            </a:r>
            <a:r>
              <a:rPr lang="en-US" sz="2600" dirty="0"/>
              <a:t> data using these values</a:t>
            </a:r>
          </a:p>
          <a:p>
            <a:r>
              <a:rPr lang="en-US" sz="2600" dirty="0"/>
              <a:t>Since the input of the activation function is within </a:t>
            </a:r>
            <a:r>
              <a:rPr lang="en-US" sz="2600" dirty="0">
                <a:solidFill>
                  <a:srgbClr val="C00000"/>
                </a:solidFill>
              </a:rPr>
              <a:t>sensitive range </a:t>
            </a:r>
            <a:r>
              <a:rPr lang="en-US" sz="2600" dirty="0"/>
              <a:t>(high-gradient region) the gradient would not be flat</a:t>
            </a:r>
          </a:p>
          <a:p>
            <a:pPr marL="0" indent="0">
              <a:buNone/>
            </a:pPr>
            <a:endParaRPr lang="en-US" sz="2600" dirty="0"/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600" dirty="0"/>
              <a:t>Step 1: Compute the </a:t>
            </a:r>
            <a:r>
              <a:rPr lang="en-US" altLang="en-US" sz="2600" dirty="0">
                <a:solidFill>
                  <a:srgbClr val="C00000"/>
                </a:solidFill>
              </a:rPr>
              <a:t>pre-activation</a:t>
            </a:r>
            <a:r>
              <a:rPr lang="en-US" altLang="en-US" sz="2600" dirty="0"/>
              <a:t> outputs z</a:t>
            </a:r>
            <a:r>
              <a:rPr lang="en-US" altLang="en-US" sz="1600" dirty="0"/>
              <a:t>i</a:t>
            </a:r>
            <a:r>
              <a:rPr lang="en-US" altLang="en-US" sz="2600" dirty="0"/>
              <a:t>=</a:t>
            </a:r>
            <a:r>
              <a:rPr lang="en-US" altLang="en-US" sz="2600" dirty="0" err="1"/>
              <a:t>Wx</a:t>
            </a:r>
            <a:r>
              <a:rPr lang="en-US" altLang="en-US" sz="1400" dirty="0" err="1"/>
              <a:t>i</a:t>
            </a:r>
            <a:r>
              <a:rPr lang="en-US" altLang="en-US" sz="2600" dirty="0" err="1"/>
              <a:t>+b</a:t>
            </a:r>
            <a:endParaRPr lang="en-US" altLang="en-US" sz="2600" dirty="0"/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600" dirty="0"/>
              <a:t>Step 2: Compute </a:t>
            </a:r>
            <a:r>
              <a:rPr lang="en-US" altLang="en-US" sz="2600" dirty="0">
                <a:solidFill>
                  <a:srgbClr val="C00000"/>
                </a:solidFill>
              </a:rPr>
              <a:t>mean</a:t>
            </a:r>
            <a:r>
              <a:rPr lang="en-US" altLang="en-US" sz="2600" dirty="0"/>
              <a:t> and </a:t>
            </a:r>
            <a:r>
              <a:rPr lang="en-US" altLang="en-US" sz="2600" dirty="0">
                <a:solidFill>
                  <a:srgbClr val="C00000"/>
                </a:solidFill>
              </a:rPr>
              <a:t>variance</a:t>
            </a:r>
            <a:r>
              <a:rPr lang="en-US" altLang="en-US" sz="2600" dirty="0"/>
              <a:t> of Z</a:t>
            </a:r>
            <a:r>
              <a:rPr lang="en-US" altLang="en-US" sz="1800" dirty="0"/>
              <a:t>i</a:t>
            </a:r>
            <a:r>
              <a:rPr lang="en-US" altLang="en-US" sz="2600" dirty="0"/>
              <a:t> for the batch </a:t>
            </a: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600" dirty="0"/>
              <a:t>Step 3: </a:t>
            </a:r>
            <a:r>
              <a:rPr lang="en-US" altLang="en-US" sz="2600" dirty="0">
                <a:solidFill>
                  <a:srgbClr val="C00000"/>
                </a:solidFill>
              </a:rPr>
              <a:t>Normalize</a:t>
            </a:r>
            <a:r>
              <a:rPr lang="en-US" altLang="en-US" sz="2600" dirty="0"/>
              <a:t> z</a:t>
            </a:r>
            <a:r>
              <a:rPr lang="en-US" altLang="en-US" sz="1800" dirty="0"/>
              <a:t>i </a:t>
            </a:r>
            <a:endParaRPr lang="en-US" altLang="en-US" sz="2600" dirty="0"/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600" dirty="0"/>
              <a:t>Step 4: Apply the </a:t>
            </a:r>
            <a:r>
              <a:rPr lang="en-US" altLang="en-US" sz="2600" dirty="0">
                <a:solidFill>
                  <a:srgbClr val="C00000"/>
                </a:solidFill>
              </a:rPr>
              <a:t>activation</a:t>
            </a:r>
            <a:r>
              <a:rPr lang="en-US" altLang="en-US" sz="2600" dirty="0"/>
              <a:t> function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CE2E87-F4C3-000D-FE11-D5E5ED33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58" y="5359066"/>
            <a:ext cx="2572109" cy="781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0167D4-B4C5-B4E4-11A2-E269E5BA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7681B-02DF-CA46-CD34-6D8C7211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76" y="6069021"/>
            <a:ext cx="7602011" cy="657317"/>
          </a:xfrm>
          <a:prstGeom prst="rect">
            <a:avLst/>
          </a:prstGeom>
        </p:spPr>
      </p:pic>
      <p:pic>
        <p:nvPicPr>
          <p:cNvPr id="11" name="Picture 10" descr="Sigmoid function and it's derivative">
            <a:extLst>
              <a:ext uri="{FF2B5EF4-FFF2-40B4-BE49-F238E27FC236}">
                <a16:creationId xmlns:a16="http://schemas.microsoft.com/office/drawing/2014/main" id="{16E5668A-3456-D68B-EC81-B61105DA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7" y="4225257"/>
            <a:ext cx="2906436" cy="22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05ECE3-D2E5-B9CF-5465-8540179D6F01}"/>
              </a:ext>
            </a:extLst>
          </p:cNvPr>
          <p:cNvSpPr/>
          <p:nvPr/>
        </p:nvSpPr>
        <p:spPr>
          <a:xfrm>
            <a:off x="9827172" y="4487917"/>
            <a:ext cx="1051035" cy="19128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6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E29879B0-B065-701E-6870-89570D9E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01" y="4518726"/>
            <a:ext cx="4065705" cy="22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343" y="539145"/>
            <a:ext cx="11005457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lang="en-US" sz="4000" spc="-100" dirty="0"/>
              <a:t>Gated Architectures - </a:t>
            </a:r>
            <a:r>
              <a:rPr sz="4000" spc="-100" dirty="0"/>
              <a:t>Long Short-term Memory (LSTM)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9343" y="1407905"/>
            <a:ext cx="11326023" cy="3398046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/>
              <a:t>LSTM introduces a set of </a:t>
            </a:r>
            <a:r>
              <a:rPr lang="en-US" sz="2600" dirty="0">
                <a:solidFill>
                  <a:srgbClr val="C00000"/>
                </a:solidFill>
              </a:rPr>
              <a:t>gates</a:t>
            </a:r>
            <a:r>
              <a:rPr lang="en-US" sz="2600" dirty="0"/>
              <a:t> (forget, input, output) that </a:t>
            </a:r>
            <a:r>
              <a:rPr lang="en-US" sz="2600" dirty="0">
                <a:solidFill>
                  <a:srgbClr val="C00000"/>
                </a:solidFill>
              </a:rPr>
              <a:t>regulate</a:t>
            </a:r>
            <a:r>
              <a:rPr lang="en-US" sz="2600" dirty="0"/>
              <a:t> the flow of </a:t>
            </a:r>
            <a:r>
              <a:rPr lang="en-US" sz="2600" dirty="0">
                <a:solidFill>
                  <a:srgbClr val="C00000"/>
                </a:solidFill>
              </a:rPr>
              <a:t>short-term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long-term</a:t>
            </a:r>
            <a:r>
              <a:rPr lang="en-US" sz="2600" dirty="0"/>
              <a:t> information to deal with </a:t>
            </a:r>
            <a:r>
              <a:rPr lang="en-US" sz="2600" dirty="0">
                <a:solidFill>
                  <a:srgbClr val="C00000"/>
                </a:solidFill>
              </a:rPr>
              <a:t>vanishing / exploding gradients 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>
                <a:latin typeface="Calibri"/>
                <a:cs typeface="Calibri"/>
              </a:rPr>
              <a:t>Just like a simple RNN, an LSTM also has a hidden state of the previous timestamp, known as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short term memory</a:t>
            </a:r>
            <a:r>
              <a:rPr lang="en-US" sz="2600" dirty="0">
                <a:latin typeface="Calibri"/>
                <a:cs typeface="Calibri"/>
              </a:rPr>
              <a:t>.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>
                <a:latin typeface="Calibri"/>
                <a:cs typeface="Calibri"/>
              </a:rPr>
              <a:t>The cell state is known as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long term memory </a:t>
            </a:r>
            <a:r>
              <a:rPr lang="en-US" sz="2600" dirty="0">
                <a:latin typeface="Calibri"/>
                <a:cs typeface="Calibri"/>
              </a:rPr>
              <a:t>carries the information along with all the timestamps.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>
                <a:latin typeface="Calibri"/>
                <a:cs typeface="Calibri"/>
              </a:rPr>
              <a:t>LSTM is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efficient</a:t>
            </a:r>
            <a:r>
              <a:rPr lang="en-US" sz="2600" dirty="0">
                <a:latin typeface="Calibri"/>
                <a:cs typeface="Calibri"/>
              </a:rPr>
              <a:t> for NLP applications need processing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long sequences 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4" name="Picture 3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E357900-C70F-4F96-B968-DA5FDC06D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4" y="4645572"/>
            <a:ext cx="5600820" cy="21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B7B9-232B-1585-3E2F-740B0669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NLP Tasks Without NLG</a:t>
            </a:r>
            <a:r>
              <a:rPr lang="en-US" sz="4400" spc="-4" dirty="0"/>
              <a:t> - </a:t>
            </a:r>
            <a:r>
              <a:rPr lang="en-US" sz="4400" dirty="0"/>
              <a:t>Sentiment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7FBB-F19F-090D-ACDB-73F553421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119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Sentiment Analysis </a:t>
            </a:r>
            <a:r>
              <a:rPr lang="en-US" sz="2600" dirty="0"/>
              <a:t>is an NLP task that determines whether a given text expresses a </a:t>
            </a:r>
            <a:r>
              <a:rPr lang="en-US" sz="2600" dirty="0">
                <a:solidFill>
                  <a:srgbClr val="C00000"/>
                </a:solidFill>
              </a:rPr>
              <a:t>positive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C00000"/>
                </a:solidFill>
              </a:rPr>
              <a:t>negative</a:t>
            </a:r>
            <a:r>
              <a:rPr lang="en-US" sz="2600" dirty="0"/>
              <a:t> (or sometimes neutral) sentiment</a:t>
            </a:r>
          </a:p>
          <a:p>
            <a:r>
              <a:rPr lang="en-US" sz="2600" b="1" dirty="0"/>
              <a:t>Encoder</a:t>
            </a:r>
            <a:r>
              <a:rPr lang="en-US" sz="2600" dirty="0"/>
              <a:t>: Receives positive or negative </a:t>
            </a:r>
            <a:r>
              <a:rPr lang="en-US" sz="2600" dirty="0">
                <a:solidFill>
                  <a:srgbClr val="C00000"/>
                </a:solidFill>
              </a:rPr>
              <a:t>reviews</a:t>
            </a:r>
            <a:r>
              <a:rPr lang="en-US" sz="2600" dirty="0"/>
              <a:t> as input text and generate a </a:t>
            </a:r>
            <a:r>
              <a:rPr lang="en-US" sz="2600" dirty="0">
                <a:solidFill>
                  <a:srgbClr val="C00000"/>
                </a:solidFill>
              </a:rPr>
              <a:t>contextualized</a:t>
            </a:r>
            <a:r>
              <a:rPr lang="en-US" sz="2600" dirty="0"/>
              <a:t> representation of the text. </a:t>
            </a:r>
          </a:p>
          <a:p>
            <a:r>
              <a:rPr lang="en-US" sz="2600" b="1" dirty="0"/>
              <a:t>Classifier</a:t>
            </a:r>
            <a:r>
              <a:rPr lang="en-US" sz="2600" dirty="0"/>
              <a:t>: The final hidden state (contextualized representation) is passed to a </a:t>
            </a:r>
            <a:r>
              <a:rPr lang="en-US" sz="2600" dirty="0">
                <a:solidFill>
                  <a:srgbClr val="C00000"/>
                </a:solidFill>
              </a:rPr>
              <a:t>fully connected </a:t>
            </a:r>
            <a:r>
              <a:rPr lang="en-US" sz="2600" dirty="0"/>
              <a:t>layer to classify sentiment (there is </a:t>
            </a:r>
            <a:r>
              <a:rPr lang="en-US" sz="2600" dirty="0">
                <a:solidFill>
                  <a:srgbClr val="C00000"/>
                </a:solidFill>
              </a:rPr>
              <a:t>no decoder</a:t>
            </a:r>
            <a:r>
              <a:rPr lang="en-US" sz="2600" dirty="0"/>
              <a:t>)</a:t>
            </a:r>
          </a:p>
          <a:p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A707B-FFA6-9CBF-864A-DDDE89DC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19" y="4392459"/>
            <a:ext cx="9962147" cy="23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2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14BE-6A58-94C5-DF18-8C8D76B4ABC9}"/>
              </a:ext>
            </a:extLst>
          </p:cNvPr>
          <p:cNvSpPr txBox="1">
            <a:spLocks/>
          </p:cNvSpPr>
          <p:nvPr/>
        </p:nvSpPr>
        <p:spPr>
          <a:xfrm>
            <a:off x="681998" y="489857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US" sz="4000" dirty="0"/>
              <a:t>NLP Tasks</a:t>
            </a:r>
            <a:r>
              <a:rPr lang="en-US" sz="4000" spc="-4" dirty="0"/>
              <a:t> - </a:t>
            </a:r>
            <a:r>
              <a:rPr lang="en-US" sz="4000" dirty="0"/>
              <a:t>Text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25F53-04DB-88C3-58A0-768409A089D1}"/>
              </a:ext>
            </a:extLst>
          </p:cNvPr>
          <p:cNvSpPr txBox="1"/>
          <p:nvPr/>
        </p:nvSpPr>
        <p:spPr>
          <a:xfrm>
            <a:off x="838200" y="1590879"/>
            <a:ext cx="1126671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Encoder</a:t>
            </a:r>
            <a:r>
              <a:rPr lang="en-US" sz="2600" dirty="0"/>
              <a:t>: Receives a </a:t>
            </a:r>
            <a:r>
              <a:rPr lang="en-US" sz="2600" dirty="0">
                <a:solidFill>
                  <a:srgbClr val="C00000"/>
                </a:solidFill>
              </a:rPr>
              <a:t>long text </a:t>
            </a:r>
            <a:r>
              <a:rPr lang="en-US" sz="2600" dirty="0"/>
              <a:t>(articles, paragraphs)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as input and generate a </a:t>
            </a:r>
            <a:r>
              <a:rPr lang="en-US" sz="2600" dirty="0">
                <a:solidFill>
                  <a:srgbClr val="C00000"/>
                </a:solidFill>
              </a:rPr>
              <a:t>contextualized</a:t>
            </a:r>
            <a:r>
              <a:rPr lang="en-US" sz="2600" dirty="0"/>
              <a:t> representation of the text. </a:t>
            </a:r>
            <a:endParaRPr lang="en-CA" sz="2600" b="1" dirty="0"/>
          </a:p>
          <a:p>
            <a:r>
              <a:rPr lang="en-CA" sz="2600" b="1" dirty="0"/>
              <a:t>D</a:t>
            </a:r>
            <a:r>
              <a:rPr lang="en-US" sz="2600" b="1" dirty="0" err="1"/>
              <a:t>ecoder</a:t>
            </a:r>
            <a:r>
              <a:rPr lang="en-US" sz="2600" dirty="0"/>
              <a:t>: Receives the information of articles from encoder and </a:t>
            </a:r>
            <a:r>
              <a:rPr lang="en-US" sz="2600" dirty="0">
                <a:solidFill>
                  <a:srgbClr val="C00000"/>
                </a:solidFill>
              </a:rPr>
              <a:t>autoregressively</a:t>
            </a:r>
            <a:r>
              <a:rPr lang="en-US" sz="2600" dirty="0"/>
              <a:t> create </a:t>
            </a:r>
            <a:r>
              <a:rPr lang="en-US" sz="2600" dirty="0">
                <a:solidFill>
                  <a:srgbClr val="C00000"/>
                </a:solidFill>
              </a:rPr>
              <a:t>summaries</a:t>
            </a:r>
            <a:r>
              <a:rPr lang="en-US" sz="2600" dirty="0"/>
              <a:t> based on the </a:t>
            </a:r>
            <a:r>
              <a:rPr lang="en-US" sz="2600" dirty="0">
                <a:solidFill>
                  <a:srgbClr val="C00000"/>
                </a:solidFill>
              </a:rPr>
              <a:t>input context</a:t>
            </a:r>
          </a:p>
          <a:p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b="1" dirty="0"/>
              <a:t>Problem</a:t>
            </a:r>
            <a:r>
              <a:rPr lang="en-US" sz="2600" dirty="0"/>
              <a:t>: The source text may contain a </a:t>
            </a:r>
            <a:r>
              <a:rPr lang="en-US" sz="2600" dirty="0">
                <a:solidFill>
                  <a:srgbClr val="C00000"/>
                </a:solidFill>
              </a:rPr>
              <a:t>lot of information </a:t>
            </a:r>
            <a:r>
              <a:rPr lang="en-US" sz="2600" dirty="0"/>
              <a:t>that needs to be encoded in the </a:t>
            </a:r>
            <a:r>
              <a:rPr lang="en-US" sz="2600" dirty="0">
                <a:solidFill>
                  <a:srgbClr val="C00000"/>
                </a:solidFill>
              </a:rPr>
              <a:t>context</a:t>
            </a:r>
            <a:endParaRPr lang="en-CA" sz="2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28A46-375F-D6A6-1F6A-CED1D274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648" y="4403034"/>
            <a:ext cx="7577337" cy="236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502" y="308110"/>
            <a:ext cx="8933021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pc="-9" dirty="0"/>
              <a:t>Encoder‐Decoder Bottle-Neck</a:t>
            </a:r>
            <a:endParaRPr spc="-22" dirty="0"/>
          </a:p>
        </p:txBody>
      </p:sp>
      <p:sp>
        <p:nvSpPr>
          <p:cNvPr id="3" name="object 3"/>
          <p:cNvSpPr txBox="1"/>
          <p:nvPr/>
        </p:nvSpPr>
        <p:spPr>
          <a:xfrm>
            <a:off x="503502" y="1324634"/>
            <a:ext cx="10867696" cy="19887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80460" marR="196674" indent="-302575">
              <a:lnSpc>
                <a:spcPts val="2532"/>
              </a:lnSpc>
              <a:spcBef>
                <a:spcPts val="609"/>
              </a:spcBef>
              <a:buFont typeface="Arial MT"/>
              <a:buChar char="•"/>
              <a:tabLst>
                <a:tab pos="380460" algn="l"/>
                <a:tab pos="381020" algn="l"/>
              </a:tabLst>
            </a:pPr>
            <a:r>
              <a:rPr sz="2400" spc="-4" dirty="0">
                <a:latin typeface="Calibri"/>
                <a:cs typeface="Calibri"/>
              </a:rPr>
              <a:t>This </a:t>
            </a:r>
            <a:r>
              <a:rPr sz="2400" spc="-18" dirty="0">
                <a:solidFill>
                  <a:srgbClr val="C00000"/>
                </a:solidFill>
                <a:latin typeface="Calibri"/>
                <a:cs typeface="Calibri"/>
              </a:rPr>
              <a:t>context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vector </a:t>
            </a:r>
            <a:r>
              <a:rPr sz="2400" spc="-4" dirty="0">
                <a:latin typeface="Calibri"/>
                <a:cs typeface="Calibri"/>
              </a:rPr>
              <a:t>is</a:t>
            </a:r>
            <a:r>
              <a:rPr sz="2400" spc="84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 hidden </a:t>
            </a:r>
            <a:r>
              <a:rPr sz="2400" spc="-22" dirty="0">
                <a:latin typeface="Calibri"/>
                <a:cs typeface="Calibri"/>
              </a:rPr>
              <a:t>state </a:t>
            </a:r>
            <a:r>
              <a:rPr sz="2400" spc="-4" dirty="0">
                <a:latin typeface="Calibri"/>
                <a:cs typeface="Calibri"/>
              </a:rPr>
              <a:t>of the </a:t>
            </a:r>
            <a:r>
              <a:rPr sz="2400" spc="-13" dirty="0">
                <a:latin typeface="Calibri"/>
                <a:cs typeface="Calibri"/>
              </a:rPr>
              <a:t>last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step</a:t>
            </a:r>
            <a:r>
              <a:rPr sz="2400" spc="-4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Calibri"/>
                <a:cs typeface="Calibri"/>
              </a:rPr>
              <a:t>text</a:t>
            </a:r>
            <a:r>
              <a:rPr sz="2400" spc="-13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81020" indent="-303135">
              <a:spcBef>
                <a:spcPts val="424"/>
              </a:spcBef>
              <a:buFont typeface="Arial MT"/>
              <a:buChar char="•"/>
              <a:tabLst>
                <a:tab pos="380460" algn="l"/>
                <a:tab pos="381020" algn="l"/>
              </a:tabLst>
            </a:pPr>
            <a:r>
              <a:rPr sz="2400" spc="-4" dirty="0">
                <a:latin typeface="Calibri"/>
                <a:cs typeface="Calibri"/>
              </a:rPr>
              <a:t>This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final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hidden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22" dirty="0">
                <a:latin typeface="Calibri"/>
                <a:cs typeface="Calibri"/>
              </a:rPr>
              <a:t>state</a:t>
            </a:r>
            <a:r>
              <a:rPr sz="2400" spc="-4" dirty="0">
                <a:latin typeface="Calibri"/>
                <a:cs typeface="Calibri"/>
              </a:rPr>
              <a:t> is thus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acting</a:t>
            </a:r>
            <a:r>
              <a:rPr sz="2400" spc="-22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bottleneck</a:t>
            </a:r>
            <a:r>
              <a:rPr sz="2400" spc="-4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783893" marR="316023" lvl="1" indent="-302575">
              <a:spcBef>
                <a:spcPts val="507"/>
              </a:spcBef>
              <a:buFont typeface="Arial MT"/>
              <a:buChar char="•"/>
              <a:tabLst>
                <a:tab pos="783893" algn="l"/>
                <a:tab pos="784454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must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represent</a:t>
            </a:r>
            <a:r>
              <a:rPr sz="2400" spc="18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absolutely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everything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about the</a:t>
            </a:r>
            <a:r>
              <a:rPr sz="2400" dirty="0">
                <a:latin typeface="Calibri"/>
                <a:cs typeface="Calibri"/>
              </a:rPr>
              <a:t> meaning </a:t>
            </a:r>
            <a:r>
              <a:rPr sz="2400" spc="-4" dirty="0">
                <a:latin typeface="Calibri"/>
                <a:cs typeface="Calibri"/>
              </a:rPr>
              <a:t>of the </a:t>
            </a:r>
            <a:r>
              <a:rPr sz="2400" spc="-9" dirty="0">
                <a:latin typeface="Calibri"/>
                <a:cs typeface="Calibri"/>
              </a:rPr>
              <a:t>source </a:t>
            </a:r>
            <a:r>
              <a:rPr sz="2400" spc="-13" dirty="0">
                <a:latin typeface="Calibri"/>
                <a:cs typeface="Calibri"/>
              </a:rPr>
              <a:t>text</a:t>
            </a:r>
            <a:endParaRPr lang="en-US" sz="2400" spc="-13" dirty="0">
              <a:latin typeface="Calibri"/>
              <a:cs typeface="Calibri"/>
            </a:endParaRPr>
          </a:p>
          <a:p>
            <a:pPr marL="783893" marR="316023" lvl="1" indent="-302575">
              <a:spcBef>
                <a:spcPts val="507"/>
              </a:spcBef>
              <a:buFont typeface="Arial MT"/>
              <a:buChar char="•"/>
              <a:tabLst>
                <a:tab pos="783893" algn="l"/>
                <a:tab pos="784454" algn="l"/>
              </a:tabLst>
            </a:pPr>
            <a:r>
              <a:rPr sz="2400" spc="-9" dirty="0">
                <a:latin typeface="Calibri"/>
                <a:cs typeface="Calibri"/>
              </a:rPr>
              <a:t>Information </a:t>
            </a:r>
            <a:r>
              <a:rPr sz="2400" spc="-13" dirty="0">
                <a:latin typeface="Calibri"/>
                <a:cs typeface="Calibri"/>
              </a:rPr>
              <a:t>at </a:t>
            </a:r>
            <a:r>
              <a:rPr sz="2400" spc="-4" dirty="0">
                <a:latin typeface="Calibri"/>
                <a:cs typeface="Calibri"/>
              </a:rPr>
              <a:t>the beginning of the </a:t>
            </a:r>
            <a:r>
              <a:rPr sz="2400" spc="-9" dirty="0">
                <a:latin typeface="Calibri"/>
                <a:cs typeface="Calibri"/>
              </a:rPr>
              <a:t>sentence, </a:t>
            </a:r>
            <a:r>
              <a:rPr sz="2400" dirty="0">
                <a:latin typeface="Calibri"/>
                <a:cs typeface="Calibri"/>
              </a:rPr>
              <a:t>especially </a:t>
            </a:r>
            <a:r>
              <a:rPr sz="2400" spc="-18" dirty="0">
                <a:latin typeface="Calibri"/>
                <a:cs typeface="Calibri"/>
              </a:rPr>
              <a:t>for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long 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sentences</a:t>
            </a:r>
            <a:r>
              <a:rPr sz="2400" spc="-9" dirty="0">
                <a:latin typeface="Calibri"/>
                <a:cs typeface="Calibri"/>
              </a:rPr>
              <a:t>, </a:t>
            </a:r>
            <a:r>
              <a:rPr sz="2400" spc="-13" dirty="0">
                <a:latin typeface="Calibri"/>
                <a:cs typeface="Calibri"/>
              </a:rPr>
              <a:t>may </a:t>
            </a:r>
            <a:r>
              <a:rPr sz="2400" spc="-4" dirty="0">
                <a:latin typeface="Calibri"/>
                <a:cs typeface="Calibri"/>
              </a:rPr>
              <a:t>not be </a:t>
            </a:r>
            <a:r>
              <a:rPr sz="2400" dirty="0">
                <a:latin typeface="Calibri"/>
                <a:cs typeface="Calibri"/>
              </a:rPr>
              <a:t>equally </a:t>
            </a:r>
            <a:r>
              <a:rPr sz="2400" spc="-9" dirty="0">
                <a:latin typeface="Calibri"/>
                <a:cs typeface="Calibri"/>
              </a:rPr>
              <a:t>well </a:t>
            </a:r>
            <a:r>
              <a:rPr sz="2400" spc="-13" dirty="0">
                <a:latin typeface="Calibri"/>
                <a:cs typeface="Calibri"/>
              </a:rPr>
              <a:t>represented </a:t>
            </a:r>
            <a:r>
              <a:rPr sz="2400" spc="-4" dirty="0">
                <a:latin typeface="Calibri"/>
                <a:cs typeface="Calibri"/>
              </a:rPr>
              <a:t>in the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18" dirty="0">
                <a:latin typeface="Calibri"/>
                <a:cs typeface="Calibri"/>
              </a:rPr>
              <a:t>context </a:t>
            </a:r>
            <a:r>
              <a:rPr sz="2400" spc="-40" dirty="0">
                <a:latin typeface="Calibri"/>
                <a:cs typeface="Calibri"/>
              </a:rPr>
              <a:t>vector.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E0E26-4EE8-6BC7-BB8D-200290D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49" y="3641514"/>
            <a:ext cx="7953375" cy="310515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B97D6ADE-678A-B112-0986-81A988B3CA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502" y="3641514"/>
            <a:ext cx="4901251" cy="82125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9848-1A71-4336-BE8D-12E545E6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9">
            <a:extLst>
              <a:ext uri="{FF2B5EF4-FFF2-40B4-BE49-F238E27FC236}">
                <a16:creationId xmlns:a16="http://schemas.microsoft.com/office/drawing/2014/main" id="{DAC6CD8C-B9A7-97B1-30FC-5EFD01D651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1805" y="4235669"/>
            <a:ext cx="6547944" cy="252539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E12C307-C5D8-4857-E0BA-1678F3B8C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817" y="305824"/>
            <a:ext cx="4518768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Attention</a:t>
            </a:r>
            <a:r>
              <a:rPr lang="en-US" spc="-22" dirty="0"/>
              <a:t> in RNN</a:t>
            </a:r>
            <a:endParaRPr spc="-22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FD5615-D4A5-E2AC-540E-9702918656D3}"/>
              </a:ext>
            </a:extLst>
          </p:cNvPr>
          <p:cNvSpPr txBox="1"/>
          <p:nvPr/>
        </p:nvSpPr>
        <p:spPr>
          <a:xfrm>
            <a:off x="724518" y="1119073"/>
            <a:ext cx="11162681" cy="346867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4" dirty="0">
                <a:latin typeface="Calibri"/>
                <a:cs typeface="Calibri"/>
              </a:rPr>
              <a:t>I</a:t>
            </a:r>
            <a:r>
              <a:rPr sz="2600" spc="-13" dirty="0">
                <a:latin typeface="Calibri"/>
                <a:cs typeface="Calibri"/>
              </a:rPr>
              <a:t>nstead</a:t>
            </a:r>
            <a:r>
              <a:rPr sz="2600" spc="-4" dirty="0">
                <a:latin typeface="Calibri"/>
                <a:cs typeface="Calibri"/>
              </a:rPr>
              <a:t> </a:t>
            </a:r>
            <a:r>
              <a:rPr sz="2600" spc="-13" dirty="0">
                <a:latin typeface="Calibri"/>
                <a:cs typeface="Calibri"/>
              </a:rPr>
              <a:t>to</a:t>
            </a:r>
            <a:r>
              <a:rPr sz="2600" spc="-18" dirty="0">
                <a:latin typeface="Calibri"/>
                <a:cs typeface="Calibri"/>
              </a:rPr>
              <a:t> </a:t>
            </a:r>
            <a:r>
              <a:rPr lang="en-US" sz="2600" spc="-18" dirty="0">
                <a:latin typeface="Calibri"/>
                <a:cs typeface="Calibri"/>
              </a:rPr>
              <a:t>use the same </a:t>
            </a:r>
            <a:r>
              <a:rPr lang="en-US" sz="2600" spc="-18" dirty="0">
                <a:solidFill>
                  <a:srgbClr val="C00000"/>
                </a:solidFill>
                <a:latin typeface="Calibri"/>
                <a:cs typeface="Calibri"/>
              </a:rPr>
              <a:t>context for all </a:t>
            </a:r>
            <a:r>
              <a:rPr lang="en-US" sz="2600" spc="-18" dirty="0">
                <a:latin typeface="Calibri"/>
                <a:cs typeface="Calibri"/>
              </a:rPr>
              <a:t>steps in decoder</a:t>
            </a:r>
            <a:r>
              <a:rPr lang="en-US" sz="2600" spc="-13" dirty="0">
                <a:latin typeface="Calibri"/>
                <a:cs typeface="Calibri"/>
              </a:rPr>
              <a:t>, generates a new </a:t>
            </a:r>
            <a:r>
              <a:rPr lang="en-US" sz="2600" spc="-13" dirty="0">
                <a:solidFill>
                  <a:srgbClr val="C00000"/>
                </a:solidFill>
                <a:latin typeface="Calibri"/>
                <a:cs typeface="Calibri"/>
              </a:rPr>
              <a:t>context</a:t>
            </a:r>
            <a:r>
              <a:rPr lang="en-US" sz="2600" spc="-13" dirty="0">
                <a:latin typeface="Calibri"/>
                <a:cs typeface="Calibri"/>
              </a:rPr>
              <a:t> </a:t>
            </a:r>
            <a:r>
              <a:rPr lang="en-US" sz="2600" spc="-13" dirty="0">
                <a:solidFill>
                  <a:srgbClr val="C00000"/>
                </a:solidFill>
                <a:latin typeface="Calibri"/>
                <a:cs typeface="Calibri"/>
              </a:rPr>
              <a:t>for each </a:t>
            </a:r>
            <a:r>
              <a:rPr lang="en-US" sz="2600" spc="-13" dirty="0">
                <a:latin typeface="Calibri"/>
                <a:cs typeface="Calibri"/>
              </a:rPr>
              <a:t>decoder step 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18" dirty="0">
                <a:latin typeface="Calibri"/>
                <a:cs typeface="Calibri"/>
              </a:rPr>
              <a:t>The </a:t>
            </a:r>
            <a:r>
              <a:rPr lang="en-US" sz="2600" spc="-18" dirty="0">
                <a:solidFill>
                  <a:srgbClr val="C00000"/>
                </a:solidFill>
                <a:latin typeface="Calibri"/>
                <a:cs typeface="Calibri"/>
              </a:rPr>
              <a:t>relevant tokens </a:t>
            </a:r>
            <a:r>
              <a:rPr lang="en-US" sz="2600" spc="-18" dirty="0">
                <a:latin typeface="Calibri"/>
                <a:cs typeface="Calibri"/>
              </a:rPr>
              <a:t>for each step </a:t>
            </a:r>
            <a:r>
              <a:rPr lang="en-US" sz="2600" spc="-18" dirty="0">
                <a:solidFill>
                  <a:srgbClr val="C00000"/>
                </a:solidFill>
                <a:latin typeface="Calibri"/>
                <a:cs typeface="Calibri"/>
              </a:rPr>
              <a:t>attend more</a:t>
            </a:r>
            <a:r>
              <a:rPr lang="en-US" sz="2600" spc="-18" dirty="0">
                <a:latin typeface="Calibri"/>
                <a:cs typeface="Calibri"/>
              </a:rPr>
              <a:t> in the context of that step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>
                <a:latin typeface="Calibri"/>
                <a:cs typeface="Calibri"/>
              </a:rPr>
              <a:t>Compute weights (relevance) for context of each token (hidden state) in encoder based on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alignment</a:t>
            </a:r>
            <a:r>
              <a:rPr lang="en-US" sz="2600" dirty="0">
                <a:latin typeface="Calibri"/>
                <a:cs typeface="Calibri"/>
              </a:rPr>
              <a:t> with the context of decoder step (hidden state of decoder)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dirty="0">
                <a:latin typeface="Calibri"/>
                <a:cs typeface="Calibri"/>
              </a:rPr>
              <a:t>To compute relevance (weights),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dot product </a:t>
            </a:r>
            <a:r>
              <a:rPr lang="en-US" sz="2600" dirty="0">
                <a:latin typeface="Calibri"/>
                <a:cs typeface="Calibri"/>
              </a:rPr>
              <a:t>is applied on context vectors </a:t>
            </a:r>
          </a:p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600" spc="-13" dirty="0">
                <a:latin typeface="Calibri"/>
                <a:cs typeface="Calibri"/>
              </a:rPr>
              <a:t>For generating a token in decoder, </a:t>
            </a:r>
            <a:r>
              <a:rPr lang="en-US" sz="2600" spc="-13" dirty="0">
                <a:solidFill>
                  <a:srgbClr val="C00000"/>
                </a:solidFill>
                <a:latin typeface="Calibri"/>
                <a:cs typeface="Calibri"/>
              </a:rPr>
              <a:t>the weighted </a:t>
            </a:r>
            <a:r>
              <a:rPr lang="en-US" sz="2600" spc="-4" dirty="0">
                <a:solidFill>
                  <a:srgbClr val="C00000"/>
                </a:solidFill>
                <a:latin typeface="Calibri"/>
                <a:cs typeface="Calibri"/>
              </a:rPr>
              <a:t>sum </a:t>
            </a:r>
            <a:r>
              <a:rPr lang="en-US" sz="2600" spc="-4" dirty="0">
                <a:latin typeface="Calibri"/>
                <a:cs typeface="Calibri"/>
              </a:rPr>
              <a:t>of all the </a:t>
            </a:r>
            <a:r>
              <a:rPr lang="en-US" sz="2600" spc="-9" dirty="0">
                <a:latin typeface="Calibri"/>
                <a:cs typeface="Calibri"/>
              </a:rPr>
              <a:t>encoder </a:t>
            </a:r>
            <a:r>
              <a:rPr lang="en-US" sz="2600" spc="-468" dirty="0">
                <a:latin typeface="Calibri"/>
                <a:cs typeface="Calibri"/>
              </a:rPr>
              <a:t> </a:t>
            </a:r>
            <a:r>
              <a:rPr lang="en-US" sz="2600" spc="-4" dirty="0">
                <a:latin typeface="Calibri"/>
                <a:cs typeface="Calibri"/>
              </a:rPr>
              <a:t>hidden</a:t>
            </a:r>
            <a:r>
              <a:rPr lang="en-US" sz="2600" spc="-9" dirty="0">
                <a:latin typeface="Calibri"/>
                <a:cs typeface="Calibri"/>
              </a:rPr>
              <a:t> </a:t>
            </a:r>
            <a:r>
              <a:rPr lang="en-US" sz="2600" spc="-18" dirty="0">
                <a:latin typeface="Calibri"/>
                <a:cs typeface="Calibri"/>
              </a:rPr>
              <a:t>states adds to context of decoder</a:t>
            </a:r>
            <a:endParaRPr lang="en-US" sz="2600" spc="-9" dirty="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9E30897-5A42-8318-5DC6-56623FD256C8}"/>
              </a:ext>
            </a:extLst>
          </p:cNvPr>
          <p:cNvSpPr txBox="1"/>
          <p:nvPr/>
        </p:nvSpPr>
        <p:spPr>
          <a:xfrm>
            <a:off x="1123563" y="4837396"/>
            <a:ext cx="3637276" cy="220930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 marR="26896">
              <a:spcBef>
                <a:spcPts val="84"/>
              </a:spcBef>
            </a:pPr>
            <a:r>
              <a:rPr sz="1765" spc="-4" dirty="0">
                <a:latin typeface="Calibri"/>
                <a:cs typeface="Calibri"/>
              </a:rPr>
              <a:t>The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context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value</a:t>
            </a:r>
            <a:r>
              <a:rPr sz="1765" spc="18" dirty="0">
                <a:latin typeface="Calibri"/>
                <a:cs typeface="Calibri"/>
              </a:rPr>
              <a:t> </a:t>
            </a:r>
            <a:r>
              <a:rPr sz="1765" spc="22" dirty="0">
                <a:latin typeface="Cambria"/>
                <a:cs typeface="Cambria"/>
              </a:rPr>
              <a:t>𝑐</a:t>
            </a:r>
            <a:r>
              <a:rPr sz="1919" spc="33" baseline="-15325" dirty="0">
                <a:latin typeface="Cambria"/>
                <a:cs typeface="Cambria"/>
              </a:rPr>
              <a:t>i</a:t>
            </a:r>
            <a:r>
              <a:rPr sz="1919" spc="357" baseline="-15325" dirty="0">
                <a:latin typeface="Cambria"/>
                <a:cs typeface="Cambria"/>
              </a:rPr>
              <a:t> </a:t>
            </a:r>
            <a:r>
              <a:rPr sz="1765" spc="-4" dirty="0">
                <a:latin typeface="Calibri"/>
                <a:cs typeface="Calibri"/>
              </a:rPr>
              <a:t>is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one of the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inputs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the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computation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of</a:t>
            </a:r>
            <a:r>
              <a:rPr lang="en-US" sz="1765" spc="-9" dirty="0">
                <a:latin typeface="Calibri"/>
                <a:cs typeface="Calibri"/>
              </a:rPr>
              <a:t> </a:t>
            </a:r>
            <a:r>
              <a:rPr lang="en-US" sz="1765" spc="84" dirty="0" err="1">
                <a:latin typeface="Cambria"/>
                <a:cs typeface="Cambria"/>
              </a:rPr>
              <a:t>ℎ</a:t>
            </a:r>
            <a:r>
              <a:rPr lang="en-US" sz="1919" spc="125" baseline="30651" dirty="0" err="1">
                <a:latin typeface="Cambria"/>
                <a:cs typeface="Cambria"/>
              </a:rPr>
              <a:t>d</a:t>
            </a:r>
            <a:r>
              <a:rPr lang="en-US" sz="1765" spc="84" dirty="0">
                <a:latin typeface="Calibri"/>
                <a:cs typeface="Calibri"/>
              </a:rPr>
              <a:t>.</a:t>
            </a:r>
            <a:r>
              <a:rPr lang="en-US" sz="1765" spc="-4" dirty="0">
                <a:latin typeface="Calibri"/>
                <a:cs typeface="Calibri"/>
              </a:rPr>
              <a:t> It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is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computed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by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taking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</a:t>
            </a:r>
            <a:r>
              <a:rPr lang="en-US" sz="1765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weighted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sum of</a:t>
            </a:r>
            <a:r>
              <a:rPr lang="en-US" sz="1765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all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encoder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hidden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13" dirty="0">
                <a:latin typeface="Calibri"/>
                <a:cs typeface="Calibri"/>
              </a:rPr>
              <a:t>states, </a:t>
            </a:r>
            <a:r>
              <a:rPr lang="en-US" sz="1765" spc="-4" dirty="0">
                <a:latin typeface="Calibri"/>
                <a:cs typeface="Calibri"/>
              </a:rPr>
              <a:t>each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weighted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by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their</a:t>
            </a:r>
            <a:r>
              <a:rPr lang="en-US" sz="1765" spc="18" dirty="0">
                <a:latin typeface="Calibri"/>
                <a:cs typeface="Calibri"/>
              </a:rPr>
              <a:t> </a:t>
            </a:r>
            <a:r>
              <a:rPr lang="en-US" sz="1765" spc="-4" dirty="0">
                <a:solidFill>
                  <a:srgbClr val="C00000"/>
                </a:solidFill>
                <a:latin typeface="Calibri"/>
                <a:cs typeface="Calibri"/>
              </a:rPr>
              <a:t>dot</a:t>
            </a:r>
            <a:r>
              <a:rPr lang="en-US" sz="1765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765" spc="-9" dirty="0">
                <a:solidFill>
                  <a:srgbClr val="C00000"/>
                </a:solidFill>
                <a:latin typeface="Calibri"/>
                <a:cs typeface="Calibri"/>
              </a:rPr>
              <a:t>product</a:t>
            </a:r>
            <a:r>
              <a:rPr lang="en-US" sz="1765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with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prior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decoder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hidden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18" dirty="0">
                <a:latin typeface="Calibri"/>
                <a:cs typeface="Calibri"/>
              </a:rPr>
              <a:t>state</a:t>
            </a:r>
            <a:r>
              <a:rPr lang="en-US" sz="1765" spc="31" dirty="0">
                <a:latin typeface="Calibri"/>
                <a:cs typeface="Calibri"/>
              </a:rPr>
              <a:t> </a:t>
            </a:r>
            <a:r>
              <a:rPr lang="en-US" sz="1765" spc="71" dirty="0" err="1">
                <a:latin typeface="Cambria"/>
                <a:cs typeface="Cambria"/>
              </a:rPr>
              <a:t>ℎ</a:t>
            </a:r>
            <a:r>
              <a:rPr lang="en-US" sz="1919" spc="106" baseline="30651" dirty="0" err="1">
                <a:latin typeface="Cambria"/>
                <a:cs typeface="Cambria"/>
              </a:rPr>
              <a:t>d</a:t>
            </a:r>
            <a:r>
              <a:rPr lang="en-US" sz="1919" spc="106" baseline="30651" dirty="0">
                <a:latin typeface="Cambria"/>
                <a:cs typeface="Cambria"/>
              </a:rPr>
              <a:t>	</a:t>
            </a:r>
            <a:r>
              <a:rPr lang="en-US" sz="1765" spc="-4" dirty="0">
                <a:latin typeface="Calibri"/>
                <a:cs typeface="Calibri"/>
              </a:rPr>
              <a:t>.</a:t>
            </a:r>
            <a:endParaRPr lang="en-US" sz="1765" dirty="0">
              <a:latin typeface="Calibri"/>
              <a:cs typeface="Calibri"/>
            </a:endParaRPr>
          </a:p>
          <a:p>
            <a:pPr marL="33619" marR="26896">
              <a:spcBef>
                <a:spcPts val="84"/>
              </a:spcBef>
            </a:pPr>
            <a:endParaRPr lang="en-US" sz="1765" dirty="0">
              <a:latin typeface="Calibri"/>
              <a:cs typeface="Calibri"/>
            </a:endParaRPr>
          </a:p>
          <a:p>
            <a:pPr marL="33619" marR="26896">
              <a:spcBef>
                <a:spcPts val="84"/>
              </a:spcBef>
            </a:pPr>
            <a:endParaRPr sz="176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325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8119-049F-7D2E-1C10-CC0FC986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80" y="505822"/>
            <a:ext cx="6093944" cy="956526"/>
          </a:xfrm>
        </p:spPr>
        <p:txBody>
          <a:bodyPr/>
          <a:lstStyle/>
          <a:p>
            <a:r>
              <a:rPr lang="en-US" dirty="0"/>
              <a:t>Attention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59B46-6757-39C6-86C7-3C2EE8E6C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</a:t>
            </a:r>
            <a:r>
              <a:rPr lang="en-US" dirty="0">
                <a:solidFill>
                  <a:srgbClr val="C00000"/>
                </a:solidFill>
              </a:rPr>
              <a:t>relevant</a:t>
            </a:r>
            <a:r>
              <a:rPr lang="en-US" dirty="0"/>
              <a:t> world in source text are </a:t>
            </a:r>
            <a:r>
              <a:rPr lang="en-US" dirty="0">
                <a:solidFill>
                  <a:srgbClr val="C00000"/>
                </a:solidFill>
              </a:rPr>
              <a:t>attending</a:t>
            </a:r>
            <a:r>
              <a:rPr lang="en-US" dirty="0"/>
              <a:t> in the context of target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35EF8-C54A-9BD8-5F30-AB34115D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31" y="2852052"/>
            <a:ext cx="9710256" cy="261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A1B6A-E7D4-AEFA-2704-7C6201ACA4EE}"/>
              </a:ext>
            </a:extLst>
          </p:cNvPr>
          <p:cNvSpPr txBox="1"/>
          <p:nvPr/>
        </p:nvSpPr>
        <p:spPr>
          <a:xfrm>
            <a:off x="5160579" y="2579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  <a:r>
              <a:rPr lang="en-US" spc="-85" dirty="0"/>
              <a:t> </a:t>
            </a:r>
            <a:r>
              <a:rPr lang="en-US" dirty="0"/>
              <a:t>machine</a:t>
            </a:r>
            <a:r>
              <a:rPr lang="en-US" spc="-60" dirty="0"/>
              <a:t> </a:t>
            </a:r>
            <a:r>
              <a:rPr lang="en-US" spc="-10" dirty="0"/>
              <a:t>translation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96252-5CD4-DF39-4803-38F165000931}"/>
                  </a:ext>
                </a:extLst>
              </p:cNvPr>
              <p:cNvSpPr txBox="1"/>
              <p:nvPr/>
            </p:nvSpPr>
            <p:spPr>
              <a:xfrm>
                <a:off x="838201" y="5644292"/>
                <a:ext cx="1094389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For </a:t>
                </a:r>
                <a:r>
                  <a:rPr lang="en-US" sz="2000" dirty="0">
                    <a:solidFill>
                      <a:srgbClr val="C00000"/>
                    </a:solidFill>
                    <a:latin typeface="+mn-lt"/>
                  </a:rPr>
                  <a:t>generating each token </a:t>
                </a:r>
                <a:r>
                  <a:rPr lang="en-US" sz="2000" dirty="0">
                    <a:latin typeface="+mn-lt"/>
                  </a:rPr>
                  <a:t>in decoder, the model computes </a:t>
                </a:r>
                <a:r>
                  <a:rPr lang="en-US" sz="2000" dirty="0">
                    <a:solidFill>
                      <a:srgbClr val="C00000"/>
                    </a:solidFill>
                    <a:latin typeface="+mn-lt"/>
                  </a:rPr>
                  <a:t>attention weights (relevance) </a:t>
                </a:r>
                <a:r>
                  <a:rPr lang="en-US" sz="2000" dirty="0">
                    <a:latin typeface="+mn-lt"/>
                  </a:rPr>
                  <a:t>by comparing the context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 dirty="0">
                        <a:latin typeface="+mn-lt"/>
                      </a:rPr>
                      <m:t>which</m:t>
                    </m:r>
                    <m:r>
                      <m:rPr>
                        <m:nor/>
                      </m:rPr>
                      <a:rPr lang="en-US" sz="2000" dirty="0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C00000"/>
                        </a:solidFill>
                        <a:latin typeface="+mn-lt"/>
                      </a:rPr>
                      <m:t>queries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context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token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encoder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+mn-lt"/>
                  </a:rPr>
                  <a:t>attending</a:t>
                </a:r>
                <a:r>
                  <a:rPr lang="en-US" sz="2000" dirty="0">
                    <a:latin typeface="+mn-lt"/>
                  </a:rPr>
                  <a:t> context)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96252-5CD4-DF39-4803-38F165000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5644292"/>
                <a:ext cx="10943896" cy="707886"/>
              </a:xfrm>
              <a:prstGeom prst="rect">
                <a:avLst/>
              </a:prstGeom>
              <a:blipFill>
                <a:blip r:embed="rId4"/>
                <a:stretch>
                  <a:fillRect l="-613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F30013-0DF9-EDCD-A9F2-208A5B8391C4}"/>
              </a:ext>
            </a:extLst>
          </p:cNvPr>
          <p:cNvSpPr txBox="1"/>
          <p:nvPr/>
        </p:nvSpPr>
        <p:spPr>
          <a:xfrm>
            <a:off x="786675" y="3333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0" dirty="0">
                <a:solidFill>
                  <a:schemeClr val="accent1"/>
                </a:solidFill>
              </a:rPr>
              <a:t>Encoder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9BA5F-ACA3-62B7-9869-0F7D36BB6AA7}"/>
              </a:ext>
            </a:extLst>
          </p:cNvPr>
          <p:cNvSpPr txBox="1"/>
          <p:nvPr/>
        </p:nvSpPr>
        <p:spPr>
          <a:xfrm>
            <a:off x="892728" y="4570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0" dirty="0">
                <a:solidFill>
                  <a:schemeClr val="accent1"/>
                </a:solidFill>
              </a:rPr>
              <a:t>Decoder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24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3EBE-B562-C86C-9BA9-D999E89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32EB-56C3-F6DD-F043-3C21AE1E3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3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Translating an </a:t>
            </a:r>
            <a:r>
              <a:rPr lang="en-US" b="1" dirty="0"/>
              <a:t>English</a:t>
            </a:r>
            <a:r>
              <a:rPr lang="en-US" dirty="0"/>
              <a:t> sentence into </a:t>
            </a:r>
            <a:r>
              <a:rPr lang="en-US" b="1" dirty="0"/>
              <a:t>French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“The quick brown fox jumps over the lazy dog”</a:t>
            </a:r>
          </a:p>
          <a:p>
            <a:pPr marL="0" indent="0">
              <a:buNone/>
            </a:pPr>
            <a:r>
              <a:rPr lang="en-US" dirty="0"/>
              <a:t>To translate the word "</a:t>
            </a:r>
            <a:r>
              <a:rPr lang="en-US" dirty="0" err="1"/>
              <a:t>renard</a:t>
            </a:r>
            <a:r>
              <a:rPr lang="en-US" dirty="0"/>
              <a:t>" (French for "fox"):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13278E-4DFE-1396-89D4-77670943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45523"/>
              </p:ext>
            </p:extLst>
          </p:nvPr>
        </p:nvGraphicFramePr>
        <p:xfrm>
          <a:off x="936351" y="3375025"/>
          <a:ext cx="3603751" cy="2936880"/>
        </p:xfrm>
        <a:graphic>
          <a:graphicData uri="http://schemas.openxmlformats.org/drawingml/2006/table">
            <a:tbl>
              <a:tblPr firstRow="1" firstCol="1" bandRow="1"/>
              <a:tblGrid>
                <a:gridCol w="1478191">
                  <a:extLst>
                    <a:ext uri="{9D8B030D-6E8A-4147-A177-3AD203B41FA5}">
                      <a16:colId xmlns:a16="http://schemas.microsoft.com/office/drawing/2014/main" val="2771508837"/>
                    </a:ext>
                  </a:extLst>
                </a:gridCol>
                <a:gridCol w="2125560">
                  <a:extLst>
                    <a:ext uri="{9D8B030D-6E8A-4147-A177-3AD203B41FA5}">
                      <a16:colId xmlns:a16="http://schemas.microsoft.com/office/drawing/2014/main" val="3627830929"/>
                    </a:ext>
                  </a:extLst>
                </a:gridCol>
              </a:tblGrid>
              <a:tr h="3263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Input Word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Attention Weight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77578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66882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quick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216845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brown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939052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fox</a:t>
                      </a:r>
                      <a:endParaRPr lang="en-US" sz="25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lang="en-US" sz="25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7804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jumps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841520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over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090821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lazy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658723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dog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20306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D52ED35-7C01-C002-1ECD-0B7F1C1E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4" y="3321051"/>
            <a:ext cx="5408428" cy="3371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A53CB-FA22-D752-96D2-8D64F54D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78" y="1471245"/>
            <a:ext cx="3132351" cy="20692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B1E9BA4-E3E6-F831-5CFC-30039F7DE64B}"/>
              </a:ext>
            </a:extLst>
          </p:cNvPr>
          <p:cNvSpPr/>
          <p:nvPr/>
        </p:nvSpPr>
        <p:spPr>
          <a:xfrm>
            <a:off x="9197534" y="1202210"/>
            <a:ext cx="379035" cy="25867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697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4BD-DCFC-67DA-BE9A-775F4C85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34"/>
            <a:ext cx="10515600" cy="1325563"/>
          </a:xfrm>
        </p:spPr>
        <p:txBody>
          <a:bodyPr/>
          <a:lstStyle/>
          <a:p>
            <a:r>
              <a:rPr lang="en-US" spc="-22" dirty="0"/>
              <a:t>Attention - Advantages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7D2B93-3F3F-7AFF-116A-D6870267C8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22387"/>
            <a:ext cx="10751288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Long-Range Dependencies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Instead of relying on a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single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 final hidden state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from the encoder, attention allows the decoder 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dynamically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focus on relevant parts of the input sequence, regardless of how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far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back they 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Bottleneck Problem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 standard RNNs, all the information from the input sequence is compressed into a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single hidden state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which can lead 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information loss for long sequences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 Attention avoids this by considering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all hidden states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during decoding.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cs typeface="Arial" panose="020B0604020202020204" pitchFamily="34" charset="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Encoder-Decoder Attention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RNN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the attention is typically between encoder and decoder, so it is called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encoder-decoder attention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 There are also other types of attention such 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self-attention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which is used 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transformer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109006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884" y="578927"/>
            <a:ext cx="10230048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lang="en-US" sz="4000" dirty="0"/>
              <a:t>Limitations of Feed Forward </a:t>
            </a:r>
            <a:r>
              <a:rPr sz="4000" dirty="0"/>
              <a:t>Neural Network</a:t>
            </a:r>
            <a:r>
              <a:rPr lang="en-US" sz="4000" dirty="0"/>
              <a:t>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84884" y="1340333"/>
            <a:ext cx="10008633" cy="335809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>
                <a:latin typeface="+mn-lt"/>
              </a:rPr>
              <a:t>Time series data have a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temporal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order </a:t>
            </a:r>
            <a:r>
              <a:rPr lang="en-US" sz="2600" dirty="0">
                <a:latin typeface="+mn-lt"/>
              </a:rPr>
              <a:t>where each data point is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related</a:t>
            </a:r>
            <a:r>
              <a:rPr lang="en-US" sz="2600" dirty="0">
                <a:latin typeface="+mn-lt"/>
              </a:rPr>
              <a:t> to its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previous</a:t>
            </a:r>
            <a:r>
              <a:rPr lang="en-US" sz="2600" dirty="0">
                <a:latin typeface="+mn-lt"/>
              </a:rPr>
              <a:t> values </a:t>
            </a: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600" dirty="0">
              <a:latin typeface="+mn-lt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>
                <a:latin typeface="+mn-lt"/>
                <a:cs typeface="Calibri"/>
              </a:rPr>
              <a:t>A feedforward neural network treats all inputs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independently</a:t>
            </a:r>
            <a:r>
              <a:rPr lang="en-US" sz="2600" dirty="0">
                <a:latin typeface="+mn-lt"/>
                <a:cs typeface="Calibri"/>
              </a:rPr>
              <a:t> </a:t>
            </a: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600" dirty="0">
              <a:latin typeface="+mn-lt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600" dirty="0">
                <a:latin typeface="+mn-lt"/>
                <a:cs typeface="Calibri"/>
              </a:rPr>
              <a:t>FF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cannot</a:t>
            </a:r>
            <a:r>
              <a:rPr lang="en-US" sz="2600" dirty="0">
                <a:latin typeface="+mn-lt"/>
                <a:cs typeface="Calibri"/>
              </a:rPr>
              <a:t> explicitly model 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temporal relationships</a:t>
            </a:r>
            <a:r>
              <a:rPr lang="en-US" sz="2600" dirty="0">
                <a:latin typeface="+mn-lt"/>
              </a:rPr>
              <a:t> across time</a:t>
            </a:r>
            <a:endParaRPr lang="en-US" sz="2600" dirty="0">
              <a:latin typeface="+mn-lt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600" dirty="0">
              <a:latin typeface="+mn-lt"/>
              <a:cs typeface="Calibri"/>
            </a:endParaRP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r>
              <a:rPr lang="en-US" sz="2600" dirty="0">
                <a:latin typeface="+mn-lt"/>
                <a:cs typeface="Calibri"/>
              </a:rPr>
              <a:t>To capture dependencies among inputs over time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, </a:t>
            </a:r>
            <a:r>
              <a:rPr lang="en-US" sz="2600" dirty="0">
                <a:latin typeface="+mn-lt"/>
                <a:cs typeface="Calibri"/>
              </a:rPr>
              <a:t>a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structure</a:t>
            </a:r>
            <a:r>
              <a:rPr lang="en-US" sz="2600" dirty="0">
                <a:latin typeface="+mn-lt"/>
                <a:cs typeface="Calibri"/>
              </a:rPr>
              <a:t> capable of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Calibri"/>
              </a:rPr>
              <a:t>modeling temporal relationships </a:t>
            </a:r>
            <a:r>
              <a:rPr lang="en-US" sz="2600" dirty="0">
                <a:latin typeface="+mn-lt"/>
                <a:cs typeface="Calibri"/>
              </a:rPr>
              <a:t>is required.</a:t>
            </a: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sz="2600" dirty="0">
              <a:latin typeface="+mn-lt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AC143-9621-97D2-93BB-12DF0A16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885" y="4524783"/>
            <a:ext cx="2433473" cy="2322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79726-5EBA-51AF-6C62-0E01E0D6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642" y="4524783"/>
            <a:ext cx="3674827" cy="211289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5368-0F9B-7EE1-00A9-3BFE4DD8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F4D53-D5F0-C90D-D689-AB1A2203E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three BPE tokenizer models on training text using the following hyper-parameters:</a:t>
            </a:r>
          </a:p>
          <a:p>
            <a:r>
              <a:rPr lang="en-US" dirty="0" err="1"/>
              <a:t>min_frequency</a:t>
            </a:r>
            <a:r>
              <a:rPr lang="en-US" dirty="0"/>
              <a:t>=2, </a:t>
            </a:r>
            <a:r>
              <a:rPr lang="en-US" dirty="0" err="1"/>
              <a:t>vocab_size</a:t>
            </a:r>
            <a:r>
              <a:rPr lang="en-US" dirty="0"/>
              <a:t>=20</a:t>
            </a:r>
          </a:p>
          <a:p>
            <a:r>
              <a:rPr lang="en-US" dirty="0" err="1"/>
              <a:t>min_frequency</a:t>
            </a:r>
            <a:r>
              <a:rPr lang="en-US" dirty="0"/>
              <a:t>=2, </a:t>
            </a:r>
            <a:r>
              <a:rPr lang="en-US" dirty="0" err="1"/>
              <a:t>vocab_size</a:t>
            </a:r>
            <a:r>
              <a:rPr lang="en-US" dirty="0"/>
              <a:t>=50</a:t>
            </a:r>
          </a:p>
          <a:p>
            <a:r>
              <a:rPr lang="en-US" dirty="0" err="1"/>
              <a:t>min_frequency</a:t>
            </a:r>
            <a:r>
              <a:rPr lang="en-US" dirty="0"/>
              <a:t>=3, </a:t>
            </a:r>
            <a:r>
              <a:rPr lang="en-US" dirty="0" err="1"/>
              <a:t>vocab_size</a:t>
            </a:r>
            <a:r>
              <a:rPr lang="en-US" dirty="0"/>
              <a:t>=50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each of the trained models to encode the following sentence:</a:t>
            </a:r>
          </a:p>
          <a:p>
            <a:pPr marL="0" indent="0">
              <a:buNone/>
            </a:pPr>
            <a:r>
              <a:rPr lang="en-US" dirty="0"/>
              <a:t>“he is unfair and unaware and unresponsive”</a:t>
            </a:r>
          </a:p>
          <a:p>
            <a:pPr marL="0" indent="0">
              <a:buNone/>
            </a:pPr>
            <a:r>
              <a:rPr lang="en-US" dirty="0"/>
              <a:t>Which set of hyper-parameters creates best results?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92D131-0BE8-CB89-57B5-CD5FB8EDF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814" y="2474893"/>
            <a:ext cx="40366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Training Text: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is he fair and aware and responsive 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he is fair and aware and responsive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he is unhappy and unkind and unpleasant </a:t>
            </a:r>
            <a:endParaRPr kumimoji="0" lang="en-US" altLang="en-US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75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F39D-2EF4-5F63-8603-8F7173C9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/>
          <a:lstStyle/>
          <a:p>
            <a:pPr marL="9525"/>
            <a:r>
              <a:rPr lang="en-US" sz="4000" dirty="0"/>
              <a:t>Requirements of Time Series in Neural Networks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2646A-8866-0A8D-274A-64EA3ABDC120}"/>
              </a:ext>
            </a:extLst>
          </p:cNvPr>
          <p:cNvSpPr txBox="1"/>
          <p:nvPr/>
        </p:nvSpPr>
        <p:spPr>
          <a:xfrm>
            <a:off x="965770" y="1772722"/>
            <a:ext cx="1091054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libri"/>
                <a:cs typeface="Calibri"/>
              </a:rPr>
              <a:t>In time-series data, a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sequence</a:t>
            </a:r>
            <a:r>
              <a:rPr lang="en-US" sz="2600" dirty="0">
                <a:latin typeface="Calibri"/>
                <a:cs typeface="Calibri"/>
              </a:rPr>
              <a:t> of data is used for prediction / classification. The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length</a:t>
            </a:r>
            <a:r>
              <a:rPr lang="en-US" sz="2600" dirty="0">
                <a:latin typeface="Calibri"/>
                <a:cs typeface="Calibri"/>
              </a:rPr>
              <a:t> of the sequential data can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vary</a:t>
            </a:r>
            <a:r>
              <a:rPr lang="en-US" sz="2600" dirty="0">
                <a:latin typeface="Calibri"/>
                <a:cs typeface="Calibri"/>
              </a:rPr>
              <a:t> across different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datasets</a:t>
            </a:r>
            <a:r>
              <a:rPr lang="en-US" sz="2600" dirty="0">
                <a:latin typeface="Calibri"/>
                <a:cs typeface="Calibri"/>
              </a:rPr>
              <a:t> or even among individual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samples</a:t>
            </a:r>
            <a:r>
              <a:rPr lang="en-US" sz="2600" dirty="0">
                <a:latin typeface="Calibri"/>
                <a:cs typeface="Calibri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libri"/>
                <a:cs typeface="Calibri"/>
              </a:rPr>
              <a:t>The architecture of NN for time-series should be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adaptable</a:t>
            </a:r>
            <a:r>
              <a:rPr lang="en-US" sz="2600" dirty="0">
                <a:latin typeface="Calibri"/>
                <a:cs typeface="Calibri"/>
              </a:rPr>
              <a:t> to different sequence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lengths</a:t>
            </a:r>
            <a:r>
              <a:rPr lang="en-US" sz="2600" dirty="0">
                <a:latin typeface="Calibri"/>
                <a:cs typeface="Calibri"/>
              </a:rPr>
              <a:t> (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FF</a:t>
            </a:r>
            <a:r>
              <a:rPr lang="en-US" sz="2600" dirty="0">
                <a:latin typeface="Calibri"/>
                <a:cs typeface="Calibri"/>
              </a:rPr>
              <a:t> requires a 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fixed</a:t>
            </a:r>
            <a:r>
              <a:rPr lang="en-US" sz="2600" dirty="0">
                <a:latin typeface="Calibri"/>
                <a:cs typeface="Calibri"/>
              </a:rPr>
              <a:t> number of inputs)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590AF00-E76C-2AD5-C63B-724FB20E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2" y="4242030"/>
            <a:ext cx="6929972" cy="2066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07786-1FF9-65FE-44C4-5BFFD76C2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038" y="4138315"/>
            <a:ext cx="2133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22"/>
              <p:cNvSpPr txBox="1"/>
              <p:nvPr/>
            </p:nvSpPr>
            <p:spPr>
              <a:xfrm>
                <a:off x="733988" y="1453906"/>
                <a:ext cx="11126803" cy="4733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Recurrent neural networks introduce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cycles</a:t>
                </a:r>
                <a:r>
                  <a:rPr lang="en-US" sz="2400" dirty="0"/>
                  <a:t> and a notion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time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They are designed to process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sequences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sz="2400" dirty="0"/>
                  <a:t> and can produce </a:t>
                </a:r>
                <a:r>
                  <a:rPr lang="en" sz="2400" dirty="0">
                    <a:solidFill>
                      <a:srgbClr val="C00000"/>
                    </a:solidFill>
                  </a:rPr>
                  <a:t>sequences of outputs</a:t>
                </a:r>
                <a:r>
                  <a:rPr lang="e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sz="2400" dirty="0"/>
                  <a:t>To process </a:t>
                </a:r>
                <a:r>
                  <a:rPr lang="en-US" sz="2400" dirty="0"/>
                  <a:t>input sequences of arbitrary lengths:</a:t>
                </a:r>
              </a:p>
              <a:p>
                <a:pPr marL="682625" indent="-336550">
                  <a:buFont typeface="+mj-lt"/>
                  <a:buAutoNum type="arabicPeriod"/>
                </a:pPr>
                <a:r>
                  <a:rPr lang="en-US" sz="2400" dirty="0"/>
                  <a:t>RNNs process data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sequentially</a:t>
                </a:r>
                <a:r>
                  <a:rPr lang="en-US" sz="2400" dirty="0"/>
                  <a:t>, one timestep at a time</a:t>
                </a:r>
              </a:p>
              <a:p>
                <a:pPr marL="682625" indent="-336550">
                  <a:buFont typeface="+mj-lt"/>
                  <a:buAutoNum type="arabicPeriod"/>
                </a:pPr>
                <a:r>
                  <a:rPr lang="en-US" sz="2400" dirty="0"/>
                  <a:t>Maintain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hidden state </a:t>
                </a:r>
                <a:r>
                  <a:rPr lang="en-US" sz="2400" dirty="0"/>
                  <a:t>as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memory</a:t>
                </a:r>
                <a:r>
                  <a:rPr lang="en-US" sz="2400" dirty="0"/>
                  <a:t> of previous time steps</a:t>
                </a:r>
                <a:endParaRPr lang="e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RNNs are ideally suited for time series as they can model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temporal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dependencies </a:t>
                </a:r>
                <a:r>
                  <a:rPr lang="en-US" sz="2400" dirty="0"/>
                  <a:t>using the hidden state:</a:t>
                </a:r>
                <a:endParaRPr lang="e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Shape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8" y="1453906"/>
                <a:ext cx="11126803" cy="4733863"/>
              </a:xfrm>
              <a:prstGeom prst="rect">
                <a:avLst/>
              </a:prstGeom>
              <a:blipFill>
                <a:blip r:embed="rId3"/>
                <a:stretch>
                  <a:fillRect l="-712" t="-1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24"/>
          <p:cNvSpPr txBox="1"/>
          <p:nvPr/>
        </p:nvSpPr>
        <p:spPr>
          <a:xfrm>
            <a:off x="1639977" y="156299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Recurrent Neural Networks (RNNs)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20028" y="5068042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61723" y="5340910"/>
            <a:ext cx="19583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57799" y="5331242"/>
            <a:ext cx="1894676" cy="9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412769" y="5664549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017638" y="4786868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638" y="4786868"/>
                <a:ext cx="6086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767324" y="4786868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24" y="4786868"/>
                <a:ext cx="6108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072759" y="5664549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759" y="5664549"/>
                <a:ext cx="6201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500630" y="5566692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30" y="5566692"/>
                <a:ext cx="9632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274362" y="6424508"/>
            <a:ext cx="17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One-step delay</a:t>
            </a:r>
          </a:p>
        </p:txBody>
      </p:sp>
      <p:pic>
        <p:nvPicPr>
          <p:cNvPr id="3" name="Shape 199">
            <a:extLst>
              <a:ext uri="{FF2B5EF4-FFF2-40B4-BE49-F238E27FC236}">
                <a16:creationId xmlns:a16="http://schemas.microsoft.com/office/drawing/2014/main" id="{7751C9D9-AFAE-380F-F65A-4E7461FDEA7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1589" y="4903975"/>
            <a:ext cx="3955649" cy="8738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00">
            <a:extLst>
              <a:ext uri="{FF2B5EF4-FFF2-40B4-BE49-F238E27FC236}">
                <a16:creationId xmlns:a16="http://schemas.microsoft.com/office/drawing/2014/main" id="{77900B18-CF49-766E-F1DA-E1F065BDDFDC}"/>
              </a:ext>
            </a:extLst>
          </p:cNvPr>
          <p:cNvSpPr/>
          <p:nvPr/>
        </p:nvSpPr>
        <p:spPr>
          <a:xfrm>
            <a:off x="1194740" y="4903976"/>
            <a:ext cx="620700" cy="8187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7" name="Shape 201">
            <a:extLst>
              <a:ext uri="{FF2B5EF4-FFF2-40B4-BE49-F238E27FC236}">
                <a16:creationId xmlns:a16="http://schemas.microsoft.com/office/drawing/2014/main" id="{DB5B1E9D-50DB-EF4C-14C5-99EB711663EB}"/>
              </a:ext>
            </a:extLst>
          </p:cNvPr>
          <p:cNvSpPr txBox="1"/>
          <p:nvPr/>
        </p:nvSpPr>
        <p:spPr>
          <a:xfrm>
            <a:off x="1058414" y="5722775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0000FF"/>
                </a:solidFill>
              </a:rPr>
              <a:t>new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0000FF"/>
                </a:solidFill>
              </a:rPr>
              <a:t>hidden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0000FF"/>
                </a:solidFill>
              </a:rPr>
              <a:t> state</a:t>
            </a:r>
          </a:p>
        </p:txBody>
      </p:sp>
      <p:sp>
        <p:nvSpPr>
          <p:cNvPr id="8" name="Shape 202">
            <a:extLst>
              <a:ext uri="{FF2B5EF4-FFF2-40B4-BE49-F238E27FC236}">
                <a16:creationId xmlns:a16="http://schemas.microsoft.com/office/drawing/2014/main" id="{754F36E8-BAAD-912C-30D6-D8995D687EA9}"/>
              </a:ext>
            </a:extLst>
          </p:cNvPr>
          <p:cNvSpPr/>
          <p:nvPr/>
        </p:nvSpPr>
        <p:spPr>
          <a:xfrm>
            <a:off x="3358365" y="4931510"/>
            <a:ext cx="939300" cy="8187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9" name="Shape 203">
            <a:extLst>
              <a:ext uri="{FF2B5EF4-FFF2-40B4-BE49-F238E27FC236}">
                <a16:creationId xmlns:a16="http://schemas.microsoft.com/office/drawing/2014/main" id="{41889665-952C-E8C1-A334-FA50C9009DB7}"/>
              </a:ext>
            </a:extLst>
          </p:cNvPr>
          <p:cNvSpPr txBox="1"/>
          <p:nvPr/>
        </p:nvSpPr>
        <p:spPr>
          <a:xfrm>
            <a:off x="3364241" y="5722775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38761D"/>
                </a:solidFill>
              </a:rPr>
              <a:t>L</a:t>
            </a:r>
            <a:r>
              <a:rPr lang="en" sz="1600" dirty="0">
                <a:solidFill>
                  <a:srgbClr val="38761D"/>
                </a:solidFill>
              </a:rPr>
              <a:t>ast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38761D"/>
                </a:solidFill>
              </a:rPr>
              <a:t>hidden 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38761D"/>
                </a:solidFill>
              </a:rPr>
              <a:t> state</a:t>
            </a:r>
          </a:p>
        </p:txBody>
      </p:sp>
      <p:sp>
        <p:nvSpPr>
          <p:cNvPr id="10" name="Shape 204">
            <a:extLst>
              <a:ext uri="{FF2B5EF4-FFF2-40B4-BE49-F238E27FC236}">
                <a16:creationId xmlns:a16="http://schemas.microsoft.com/office/drawing/2014/main" id="{ACFC1495-CFCD-9F4C-8B40-DB4867A4283D}"/>
              </a:ext>
            </a:extLst>
          </p:cNvPr>
          <p:cNvSpPr/>
          <p:nvPr/>
        </p:nvSpPr>
        <p:spPr>
          <a:xfrm>
            <a:off x="4470791" y="4931510"/>
            <a:ext cx="548699" cy="818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11" name="Shape 205">
            <a:extLst>
              <a:ext uri="{FF2B5EF4-FFF2-40B4-BE49-F238E27FC236}">
                <a16:creationId xmlns:a16="http://schemas.microsoft.com/office/drawing/2014/main" id="{7B58F844-3D73-8709-1C56-C1246472438D}"/>
              </a:ext>
            </a:extLst>
          </p:cNvPr>
          <p:cNvSpPr txBox="1"/>
          <p:nvPr/>
        </p:nvSpPr>
        <p:spPr>
          <a:xfrm>
            <a:off x="4384517" y="5738208"/>
            <a:ext cx="1700523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FF0000"/>
                </a:solidFill>
              </a:rPr>
              <a:t>input at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FF0000"/>
                </a:solidFill>
              </a:rPr>
              <a:t>some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FF0000"/>
                </a:solidFill>
              </a:rPr>
              <a:t>time step</a:t>
            </a:r>
          </a:p>
        </p:txBody>
      </p:sp>
      <p:sp>
        <p:nvSpPr>
          <p:cNvPr id="13" name="Shape 206">
            <a:extLst>
              <a:ext uri="{FF2B5EF4-FFF2-40B4-BE49-F238E27FC236}">
                <a16:creationId xmlns:a16="http://schemas.microsoft.com/office/drawing/2014/main" id="{269EE6CE-D61F-7A8F-4353-3BFA634EA268}"/>
              </a:ext>
            </a:extLst>
          </p:cNvPr>
          <p:cNvSpPr/>
          <p:nvPr/>
        </p:nvSpPr>
        <p:spPr>
          <a:xfrm>
            <a:off x="2419067" y="4903976"/>
            <a:ext cx="719699" cy="818799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339C58B0-4A47-17B6-C782-310DB2B6061C}"/>
              </a:ext>
            </a:extLst>
          </p:cNvPr>
          <p:cNvSpPr txBox="1"/>
          <p:nvPr/>
        </p:nvSpPr>
        <p:spPr>
          <a:xfrm>
            <a:off x="1990539" y="5730492"/>
            <a:ext cx="29081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9900FF"/>
                </a:solidFill>
              </a:rPr>
              <a:t>F</a:t>
            </a:r>
            <a:r>
              <a:rPr lang="en" sz="1600" dirty="0">
                <a:solidFill>
                  <a:srgbClr val="9900FF"/>
                </a:solidFill>
              </a:rPr>
              <a:t>unction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for modeling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temporal 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dependencies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9F36FF6-D36E-15C9-9B31-84C9DE47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109511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42965</TotalTime>
  <Words>7967</Words>
  <Application>Microsoft Macintosh PowerPoint</Application>
  <PresentationFormat>Widescreen</PresentationFormat>
  <Paragraphs>787</Paragraphs>
  <Slides>70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 MT</vt:lpstr>
      <vt:lpstr>Arial Unicode MS</vt:lpstr>
      <vt:lpstr>Aptos</vt:lpstr>
      <vt:lpstr>Aptos Narrow</vt:lpstr>
      <vt:lpstr>Arial</vt:lpstr>
      <vt:lpstr>Calibri</vt:lpstr>
      <vt:lpstr>Calibri Light</vt:lpstr>
      <vt:lpstr>Cambria</vt:lpstr>
      <vt:lpstr>Cambria Math</vt:lpstr>
      <vt:lpstr>Microsoft Sans Serif</vt:lpstr>
      <vt:lpstr>Verdana</vt:lpstr>
      <vt:lpstr>Wingdings</vt:lpstr>
      <vt:lpstr>Office Theme</vt:lpstr>
      <vt:lpstr>Advanced Techniques with  Large Language Models   Lecture 3</vt:lpstr>
      <vt:lpstr>Time Series</vt:lpstr>
      <vt:lpstr>Stationarity Time Series</vt:lpstr>
      <vt:lpstr>Non-stationary Time Series</vt:lpstr>
      <vt:lpstr>Components of Time Series</vt:lpstr>
      <vt:lpstr>Prediction of Time Series</vt:lpstr>
      <vt:lpstr>Limitations of Feed Forward Neural Networks</vt:lpstr>
      <vt:lpstr>Requirements of Time Series in Neural Networks </vt:lpstr>
      <vt:lpstr>Recurrent Neural Network </vt:lpstr>
      <vt:lpstr>Recurrent Neural Network </vt:lpstr>
      <vt:lpstr>RNN - Example </vt:lpstr>
      <vt:lpstr>PowerPoint Presentation</vt:lpstr>
      <vt:lpstr>RNN for Processing Text</vt:lpstr>
      <vt:lpstr>Natural Language Processing</vt:lpstr>
      <vt:lpstr>Applications of NLP</vt:lpstr>
      <vt:lpstr>Phases of Natural Language Understanding</vt:lpstr>
      <vt:lpstr>Lexical Analysis </vt:lpstr>
      <vt:lpstr>Word-based Tokenization</vt:lpstr>
      <vt:lpstr>Challenges of NLP - Sparsity</vt:lpstr>
      <vt:lpstr>Challenges of NLP - Sparsity</vt:lpstr>
      <vt:lpstr>Character-based Tokenization</vt:lpstr>
      <vt:lpstr>Morphological Processing</vt:lpstr>
      <vt:lpstr>Subword Tokenization</vt:lpstr>
      <vt:lpstr>Byte-Pair Encoding (BPE)</vt:lpstr>
      <vt:lpstr>Byte-Pair Encoding (BPE) Steps</vt:lpstr>
      <vt:lpstr>BPE Training- Example</vt:lpstr>
      <vt:lpstr>BPE Inference- Example</vt:lpstr>
      <vt:lpstr>Advantages and Limitations of BPE</vt:lpstr>
      <vt:lpstr>Word-Piece Tokenization </vt:lpstr>
      <vt:lpstr>Lexical Analysis - Stemming and Lemmatization</vt:lpstr>
      <vt:lpstr>Lexical Analysis - Normalization</vt:lpstr>
      <vt:lpstr>Limitations of Normalization</vt:lpstr>
      <vt:lpstr>Syntactic Analysis</vt:lpstr>
      <vt:lpstr>Syntactic Analysis</vt:lpstr>
      <vt:lpstr>Semantic Analysis</vt:lpstr>
      <vt:lpstr>Some Challenges of Semantic Analysis</vt:lpstr>
      <vt:lpstr>Semantic Analysis - Traditional Approach </vt:lpstr>
      <vt:lpstr>Semantic Analysis - Deep Learning-Based Methods</vt:lpstr>
      <vt:lpstr>Discourse Integration</vt:lpstr>
      <vt:lpstr>Discourse Integration</vt:lpstr>
      <vt:lpstr>Pragmatic Analysis</vt:lpstr>
      <vt:lpstr>Pragmatic Analysis - Some Methods</vt:lpstr>
      <vt:lpstr>Natural Language Generation (NLG)</vt:lpstr>
      <vt:lpstr>Language Model</vt:lpstr>
      <vt:lpstr>Autoregressive Language Models</vt:lpstr>
      <vt:lpstr>Autoregressive Models</vt:lpstr>
      <vt:lpstr>Example</vt:lpstr>
      <vt:lpstr>NLP Tasks - Sentence Completion</vt:lpstr>
      <vt:lpstr>NLP Tasks - Translation</vt:lpstr>
      <vt:lpstr>Encoder and Decoder</vt:lpstr>
      <vt:lpstr>Encoder‐Decoder Networks - Challenge</vt:lpstr>
      <vt:lpstr>Long Term vs Short Term Memory </vt:lpstr>
      <vt:lpstr>Encoder Decoder Networks - Improved </vt:lpstr>
      <vt:lpstr>PowerPoint Presentation</vt:lpstr>
      <vt:lpstr>Encoder‐Decoder Training</vt:lpstr>
      <vt:lpstr>Training - Teacher Forcing</vt:lpstr>
      <vt:lpstr>PowerPoint Presentation</vt:lpstr>
      <vt:lpstr>Vanishing Gradient Problem</vt:lpstr>
      <vt:lpstr>Activations Functions</vt:lpstr>
      <vt:lpstr>Non-Saturating Activations</vt:lpstr>
      <vt:lpstr>Batch Normalization</vt:lpstr>
      <vt:lpstr>Gated Architectures - Long Short-term Memory (LSTM)</vt:lpstr>
      <vt:lpstr>NLP Tasks Without NLG - Sentiment Analysis</vt:lpstr>
      <vt:lpstr>PowerPoint Presentation</vt:lpstr>
      <vt:lpstr>Encoder‐Decoder Bottle-Neck</vt:lpstr>
      <vt:lpstr>Attention in RNN</vt:lpstr>
      <vt:lpstr>Attention - Example</vt:lpstr>
      <vt:lpstr>Attention - Example</vt:lpstr>
      <vt:lpstr>Attention - Advantages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Ke Zhang</cp:lastModifiedBy>
  <cp:revision>858</cp:revision>
  <dcterms:created xsi:type="dcterms:W3CDTF">2023-12-26T07:54:20Z</dcterms:created>
  <dcterms:modified xsi:type="dcterms:W3CDTF">2025-09-23T18:43:23Z</dcterms:modified>
</cp:coreProperties>
</file>